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7"/>
  </p:notesMasterIdLst>
  <p:sldIdLst>
    <p:sldId id="256" r:id="rId3"/>
    <p:sldId id="975" r:id="rId4"/>
    <p:sldId id="824" r:id="rId5"/>
    <p:sldId id="904" r:id="rId6"/>
    <p:sldId id="924" r:id="rId7"/>
    <p:sldId id="901" r:id="rId8"/>
    <p:sldId id="930" r:id="rId9"/>
    <p:sldId id="931" r:id="rId10"/>
    <p:sldId id="922" r:id="rId11"/>
    <p:sldId id="907" r:id="rId12"/>
    <p:sldId id="925" r:id="rId13"/>
    <p:sldId id="916" r:id="rId14"/>
    <p:sldId id="923" r:id="rId15"/>
    <p:sldId id="635" r:id="rId16"/>
    <p:sldId id="523" r:id="rId17"/>
    <p:sldId id="525" r:id="rId18"/>
    <p:sldId id="526" r:id="rId19"/>
    <p:sldId id="527" r:id="rId20"/>
    <p:sldId id="528" r:id="rId21"/>
    <p:sldId id="784" r:id="rId22"/>
    <p:sldId id="529" r:id="rId23"/>
    <p:sldId id="932" r:id="rId24"/>
    <p:sldId id="530" r:id="rId25"/>
    <p:sldId id="532" r:id="rId26"/>
    <p:sldId id="825" r:id="rId27"/>
    <p:sldId id="976" r:id="rId28"/>
    <p:sldId id="745" r:id="rId29"/>
    <p:sldId id="746" r:id="rId30"/>
    <p:sldId id="747" r:id="rId31"/>
    <p:sldId id="748" r:id="rId32"/>
    <p:sldId id="749" r:id="rId33"/>
    <p:sldId id="750" r:id="rId34"/>
    <p:sldId id="938" r:id="rId35"/>
    <p:sldId id="939" r:id="rId36"/>
    <p:sldId id="753" r:id="rId37"/>
    <p:sldId id="752" r:id="rId38"/>
    <p:sldId id="895" r:id="rId39"/>
    <p:sldId id="896" r:id="rId40"/>
    <p:sldId id="977" r:id="rId41"/>
    <p:sldId id="754" r:id="rId42"/>
    <p:sldId id="906" r:id="rId43"/>
    <p:sldId id="940" r:id="rId44"/>
    <p:sldId id="941" r:id="rId45"/>
    <p:sldId id="826" r:id="rId46"/>
    <p:sldId id="893" r:id="rId47"/>
    <p:sldId id="894" r:id="rId48"/>
    <p:sldId id="926" r:id="rId49"/>
    <p:sldId id="914" r:id="rId50"/>
    <p:sldId id="921" r:id="rId51"/>
    <p:sldId id="978" r:id="rId52"/>
    <p:sldId id="843" r:id="rId53"/>
    <p:sldId id="844" r:id="rId54"/>
    <p:sldId id="845" r:id="rId55"/>
    <p:sldId id="846" r:id="rId56"/>
    <p:sldId id="847" r:id="rId57"/>
    <p:sldId id="848" r:id="rId58"/>
    <p:sldId id="849" r:id="rId59"/>
    <p:sldId id="850" r:id="rId60"/>
    <p:sldId id="851" r:id="rId61"/>
    <p:sldId id="852" r:id="rId62"/>
    <p:sldId id="854" r:id="rId63"/>
    <p:sldId id="855" r:id="rId64"/>
    <p:sldId id="856" r:id="rId65"/>
    <p:sldId id="863" r:id="rId66"/>
    <p:sldId id="864" r:id="rId67"/>
    <p:sldId id="865" r:id="rId68"/>
    <p:sldId id="866" r:id="rId69"/>
    <p:sldId id="867" r:id="rId70"/>
    <p:sldId id="868" r:id="rId71"/>
    <p:sldId id="869" r:id="rId72"/>
    <p:sldId id="873" r:id="rId73"/>
    <p:sldId id="874" r:id="rId74"/>
    <p:sldId id="875" r:id="rId75"/>
    <p:sldId id="876" r:id="rId76"/>
    <p:sldId id="877" r:id="rId77"/>
    <p:sldId id="878" r:id="rId78"/>
    <p:sldId id="879" r:id="rId79"/>
    <p:sldId id="880" r:id="rId80"/>
    <p:sldId id="911" r:id="rId81"/>
    <p:sldId id="913" r:id="rId82"/>
    <p:sldId id="982" r:id="rId83"/>
    <p:sldId id="984" r:id="rId84"/>
    <p:sldId id="983" r:id="rId85"/>
    <p:sldId id="881" r:id="rId86"/>
    <p:sldId id="910" r:id="rId87"/>
    <p:sldId id="979" r:id="rId88"/>
    <p:sldId id="955" r:id="rId89"/>
    <p:sldId id="937" r:id="rId90"/>
    <p:sldId id="935" r:id="rId91"/>
    <p:sldId id="973" r:id="rId92"/>
    <p:sldId id="892" r:id="rId93"/>
    <p:sldId id="933" r:id="rId94"/>
    <p:sldId id="970" r:id="rId95"/>
    <p:sldId id="971" r:id="rId96"/>
    <p:sldId id="972" r:id="rId97"/>
    <p:sldId id="974" r:id="rId98"/>
    <p:sldId id="980" r:id="rId99"/>
    <p:sldId id="981" r:id="rId100"/>
    <p:sldId id="882" r:id="rId101"/>
    <p:sldId id="897" r:id="rId102"/>
    <p:sldId id="942" r:id="rId103"/>
    <p:sldId id="899" r:id="rId104"/>
    <p:sldId id="900" r:id="rId105"/>
    <p:sldId id="898"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0000FF"/>
    <a:srgbClr val="FFFF99"/>
    <a:srgbClr val="FFFFCC"/>
    <a:srgbClr val="FFCCCC"/>
    <a:srgbClr val="66FFFF"/>
    <a:srgbClr val="002600"/>
    <a:srgbClr val="000036"/>
    <a:srgbClr val="FF99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724" autoAdjust="0"/>
  </p:normalViewPr>
  <p:slideViewPr>
    <p:cSldViewPr>
      <p:cViewPr varScale="1">
        <p:scale>
          <a:sx n="104" d="100"/>
          <a:sy n="104" d="100"/>
        </p:scale>
        <p:origin x="1824"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33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636B28-DB26-416F-AD9C-9ACA286014BE}" type="datetimeFigureOut">
              <a:rPr lang="en-US" smtClean="0"/>
              <a:t>8/21/2022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0342-B342-478D-AD77-F3D307F83D8C}" type="slidenum">
              <a:rPr lang="en-US" smtClean="0"/>
              <a:t>‹#›</a:t>
            </a:fld>
            <a:endParaRPr lang="en-US" dirty="0"/>
          </a:p>
        </p:txBody>
      </p:sp>
    </p:spTree>
    <p:extLst>
      <p:ext uri="{BB962C8B-B14F-4D97-AF65-F5344CB8AC3E}">
        <p14:creationId xmlns:p14="http://schemas.microsoft.com/office/powerpoint/2010/main" val="1974887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C0342-B342-478D-AD77-F3D307F83D8C}" type="slidenum">
              <a:rPr lang="en-US" smtClean="0"/>
              <a:t>1</a:t>
            </a:fld>
            <a:endParaRPr lang="en-US" dirty="0"/>
          </a:p>
        </p:txBody>
      </p:sp>
    </p:spTree>
    <p:extLst>
      <p:ext uri="{BB962C8B-B14F-4D97-AF65-F5344CB8AC3E}">
        <p14:creationId xmlns:p14="http://schemas.microsoft.com/office/powerpoint/2010/main" val="3344298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E66BD7A0-975D-4A4C-A453-F5A59CFE8B85}" type="slidenum">
              <a:rPr lang="en-US"/>
              <a:pPr/>
              <a:t>67</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8754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036C0-669D-4828-8C66-F93F3E7465B7}" type="slidenum">
              <a:rPr lang="en-US"/>
              <a:pPr/>
              <a:t>68</a:t>
            </a:fld>
            <a:endParaRPr lang="en-US"/>
          </a:p>
        </p:txBody>
      </p:sp>
      <p:sp>
        <p:nvSpPr>
          <p:cNvPr id="1172482" name="Rectangle 2"/>
          <p:cNvSpPr>
            <a:spLocks noGrp="1" noRot="1" noChangeAspect="1" noChangeArrowheads="1" noTextEdit="1"/>
          </p:cNvSpPr>
          <p:nvPr>
            <p:ph type="sldImg"/>
          </p:nvPr>
        </p:nvSpPr>
        <p:spPr>
          <a:ln/>
        </p:spPr>
      </p:sp>
      <p:sp>
        <p:nvSpPr>
          <p:cNvPr id="1172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987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BA0E140-34FA-40A2-907E-8FF0800116F6}" type="slidenum">
              <a:rPr lang="en-US"/>
              <a:pPr/>
              <a:t>70</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0467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7DF5B3-B863-4E93-AA89-6CAB0980C8F8}" type="slidenum">
              <a:rPr lang="en-US"/>
              <a:pPr/>
              <a:t>76</a:t>
            </a:fld>
            <a:endParaRPr lang="en-US"/>
          </a:p>
        </p:txBody>
      </p:sp>
      <p:sp>
        <p:nvSpPr>
          <p:cNvPr id="1234946" name="Rectangle 2"/>
          <p:cNvSpPr>
            <a:spLocks noGrp="1" noRot="1" noChangeAspect="1" noChangeArrowheads="1" noTextEdit="1"/>
          </p:cNvSpPr>
          <p:nvPr>
            <p:ph type="sldImg"/>
          </p:nvPr>
        </p:nvSpPr>
        <p:spPr>
          <a:ln/>
        </p:spPr>
      </p:sp>
      <p:sp>
        <p:nvSpPr>
          <p:cNvPr id="12349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117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11560-CE76-4CC7-BC6A-6122DEDA725D}" type="slidenum">
              <a:rPr lang="en-US"/>
              <a:pPr/>
              <a:t>77</a:t>
            </a:fld>
            <a:endParaRPr lang="en-US"/>
          </a:p>
        </p:txBody>
      </p:sp>
      <p:sp>
        <p:nvSpPr>
          <p:cNvPr id="1239042" name="Rectangle 2"/>
          <p:cNvSpPr>
            <a:spLocks noGrp="1" noRot="1" noChangeAspect="1" noChangeArrowheads="1" noTextEdit="1"/>
          </p:cNvSpPr>
          <p:nvPr>
            <p:ph type="sldImg"/>
          </p:nvPr>
        </p:nvSpPr>
        <p:spPr>
          <a:ln/>
        </p:spPr>
      </p:sp>
      <p:sp>
        <p:nvSpPr>
          <p:cNvPr id="1239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50171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C0342-B342-478D-AD77-F3D307F83D8C}" type="slidenum">
              <a:rPr lang="en-US" smtClean="0"/>
              <a:t>95</a:t>
            </a:fld>
            <a:endParaRPr lang="en-US" dirty="0"/>
          </a:p>
        </p:txBody>
      </p:sp>
    </p:spTree>
    <p:extLst>
      <p:ext uri="{BB962C8B-B14F-4D97-AF65-F5344CB8AC3E}">
        <p14:creationId xmlns:p14="http://schemas.microsoft.com/office/powerpoint/2010/main" val="779444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BDB698-A3D3-40E7-B6DE-3D57CF5BECF1}" type="slidenum">
              <a:rPr lang="en-US"/>
              <a:pPr/>
              <a:t>15</a:t>
            </a:fld>
            <a:endParaRPr lang="en-US"/>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80C3256-8AE8-4E10-B132-DFCAD81B4651}" type="slidenum">
              <a:rPr lang="en-US"/>
              <a:pPr/>
              <a:t>16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80C3256-8AE8-4E10-B132-DFCAD81B4651}" type="slidenum">
              <a:rPr lang="en-US"/>
              <a:pPr/>
              <a:t>17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80C3256-8AE8-4E10-B132-DFCAD81B4651}" type="slidenum">
              <a:rPr lang="en-US"/>
              <a:pPr/>
              <a:t>18</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123DEE-36D4-448A-9034-FEA56CB04F48}" type="slidenum">
              <a:rPr lang="en-US"/>
              <a:pPr/>
              <a:t>23</a:t>
            </a:fld>
            <a:endParaRPr lang="en-US"/>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C0342-B342-478D-AD77-F3D307F83D8C}" type="slidenum">
              <a:rPr lang="en-US" smtClean="0"/>
              <a:t>46</a:t>
            </a:fld>
            <a:endParaRPr lang="en-US" dirty="0"/>
          </a:p>
        </p:txBody>
      </p:sp>
    </p:spTree>
    <p:extLst>
      <p:ext uri="{BB962C8B-B14F-4D97-AF65-F5344CB8AC3E}">
        <p14:creationId xmlns:p14="http://schemas.microsoft.com/office/powerpoint/2010/main" val="48236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28BED5-B5D4-4F22-A2AE-C3FA0682811E}" type="slidenum">
              <a:rPr lang="en-US"/>
              <a:pPr/>
              <a:t>61</a:t>
            </a:fld>
            <a:endParaRPr lang="en-US"/>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5265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C0342-B342-478D-AD77-F3D307F83D8C}" type="slidenum">
              <a:rPr lang="en-US" smtClean="0"/>
              <a:t>63</a:t>
            </a:fld>
            <a:endParaRPr lang="en-US" dirty="0"/>
          </a:p>
        </p:txBody>
      </p:sp>
    </p:spTree>
    <p:extLst>
      <p:ext uri="{BB962C8B-B14F-4D97-AF65-F5344CB8AC3E}">
        <p14:creationId xmlns:p14="http://schemas.microsoft.com/office/powerpoint/2010/main" val="1570382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gif"/><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80800" y="228600"/>
            <a:ext cx="3657600" cy="2971800"/>
          </a:xfrm>
          <a:prstGeom prst="rect">
            <a:avLst/>
          </a:prstGeom>
        </p:spPr>
      </p:pic>
      <p:sp>
        <p:nvSpPr>
          <p:cNvPr id="11" name="TextBox 10"/>
          <p:cNvSpPr txBox="1">
            <a:spLocks noChangeAspect="1"/>
          </p:cNvSpPr>
          <p:nvPr userDrawn="1"/>
        </p:nvSpPr>
        <p:spPr>
          <a:xfrm>
            <a:off x="40614600" y="181112"/>
            <a:ext cx="3015170" cy="3019288"/>
          </a:xfrm>
          <a:prstGeom prst="rect">
            <a:avLst/>
          </a:prstGeom>
          <a:noFill/>
          <a:ln>
            <a:noFill/>
          </a:ln>
        </p:spPr>
        <p:txBody>
          <a:bodyPr wrap="square" lIns="64008" tIns="32004" rIns="64008" bIns="32004" rtlCol="0">
            <a:spAutoFit/>
          </a:bodyPr>
          <a:lstStyle/>
          <a:p>
            <a:pPr algn="ctr"/>
            <a:r>
              <a:rPr lang="en-US" sz="4800" b="1" i="1" dirty="0">
                <a:solidFill>
                  <a:srgbClr val="FF0000"/>
                </a:solidFill>
                <a:cs typeface="Arial" pitchFamily="34" charset="0"/>
              </a:rPr>
              <a:t>C</a:t>
            </a:r>
            <a:r>
              <a:rPr lang="en-US" sz="4800" b="1" i="1" dirty="0">
                <a:cs typeface="Arial" pitchFamily="34" charset="0"/>
              </a:rPr>
              <a:t>omplex </a:t>
            </a:r>
          </a:p>
          <a:p>
            <a:pPr algn="ctr"/>
            <a:r>
              <a:rPr lang="en-US" sz="4800" b="1" i="1" dirty="0">
                <a:solidFill>
                  <a:srgbClr val="FF0000"/>
                </a:solidFill>
                <a:cs typeface="Arial" pitchFamily="34" charset="0"/>
              </a:rPr>
              <a:t>A</a:t>
            </a:r>
            <a:r>
              <a:rPr lang="en-US" sz="4800" b="1" i="1" dirty="0">
                <a:cs typeface="Arial" pitchFamily="34" charset="0"/>
              </a:rPr>
              <a:t>daptive</a:t>
            </a:r>
          </a:p>
          <a:p>
            <a:pPr algn="ctr"/>
            <a:r>
              <a:rPr lang="en-US" sz="4800" b="1" i="1" dirty="0">
                <a:solidFill>
                  <a:srgbClr val="FF0000"/>
                </a:solidFill>
                <a:cs typeface="Arial" pitchFamily="34" charset="0"/>
              </a:rPr>
              <a:t>S</a:t>
            </a:r>
            <a:r>
              <a:rPr lang="en-US" sz="4800" b="1" i="1" dirty="0">
                <a:cs typeface="Arial" pitchFamily="34" charset="0"/>
              </a:rPr>
              <a:t>ystems</a:t>
            </a:r>
          </a:p>
          <a:p>
            <a:pPr algn="ctr"/>
            <a:r>
              <a:rPr lang="en-US" sz="4800" b="1" i="1" dirty="0">
                <a:solidFill>
                  <a:srgbClr val="FF0000"/>
                </a:solidFill>
                <a:cs typeface="Arial" pitchFamily="34" charset="0"/>
              </a:rPr>
              <a:t>L</a:t>
            </a:r>
            <a:r>
              <a:rPr lang="en-US" sz="4800" b="1" i="1" dirty="0">
                <a:cs typeface="Arial" pitchFamily="34" charset="0"/>
              </a:rPr>
              <a:t>aboratory</a:t>
            </a:r>
          </a:p>
        </p:txBody>
      </p:sp>
      <p:pic>
        <p:nvPicPr>
          <p:cNvPr id="13" name="Picture 12" descr="Logo_UC.jpg"/>
          <p:cNvPicPr>
            <a:picLocks noChangeAspect="1"/>
          </p:cNvPicPr>
          <p:nvPr userDrawn="1"/>
        </p:nvPicPr>
        <p:blipFill>
          <a:blip r:embed="rId3" cstate="print"/>
          <a:stretch>
            <a:fillRect/>
          </a:stretch>
        </p:blipFill>
        <p:spPr>
          <a:xfrm>
            <a:off x="36576" y="36577"/>
            <a:ext cx="954024" cy="565348"/>
          </a:xfrm>
          <a:prstGeom prst="rect">
            <a:avLst/>
          </a:prstGeom>
          <a:noFill/>
          <a:ln>
            <a:noFill/>
          </a:ln>
        </p:spPr>
      </p:pic>
      <p:sp>
        <p:nvSpPr>
          <p:cNvPr id="16" name="TextBox 15"/>
          <p:cNvSpPr txBox="1"/>
          <p:nvPr userDrawn="1"/>
        </p:nvSpPr>
        <p:spPr>
          <a:xfrm>
            <a:off x="985551" y="36577"/>
            <a:ext cx="995649"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i="0" dirty="0">
                <a:ea typeface="宋体" charset="-122"/>
              </a:rPr>
              <a:t>College of  Engineering &amp; Applied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i="0" dirty="0">
                <a:ea typeface="宋体" charset="-122"/>
              </a:rPr>
              <a:t>Science</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800" y="28575"/>
            <a:ext cx="1207554" cy="809625"/>
          </a:xfrm>
          <a:prstGeom prst="rect">
            <a:avLst/>
          </a:prstGeom>
        </p:spPr>
      </p:pic>
      <p:sp>
        <p:nvSpPr>
          <p:cNvPr id="3" name="Rectangle 2"/>
          <p:cNvSpPr/>
          <p:nvPr userDrawn="1"/>
        </p:nvSpPr>
        <p:spPr>
          <a:xfrm>
            <a:off x="49429" y="990600"/>
            <a:ext cx="9132354" cy="5388864"/>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107727" y="623959"/>
            <a:ext cx="877824"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905000" y="590574"/>
            <a:ext cx="5791200"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17" descr="forUC08_96_top"/>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05000" y="110318"/>
            <a:ext cx="5791200" cy="3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Placeholder 1"/>
          <p:cNvSpPr>
            <a:spLocks noGrp="1"/>
          </p:cNvSpPr>
          <p:nvPr>
            <p:ph type="title"/>
          </p:nvPr>
        </p:nvSpPr>
        <p:spPr>
          <a:xfrm>
            <a:off x="1137419" y="826265"/>
            <a:ext cx="6947439" cy="780949"/>
          </a:xfrm>
          <a:prstGeom prst="rect">
            <a:avLst/>
          </a:prstGeom>
        </p:spPr>
        <p:txBody>
          <a:bodyPr vert="horz" lIns="91440" tIns="45720" rIns="91440" bIns="45720" rtlCol="0" anchor="ctr">
            <a:normAutofit/>
          </a:bodyPr>
          <a:lstStyle>
            <a:lvl1pPr>
              <a:defRPr sz="3200" b="1" u="sng">
                <a:solidFill>
                  <a:srgbClr val="CC3300"/>
                </a:solidFill>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809390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172321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3BA5FB-DEBD-4FCB-AF46-596268E40AE3}"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773773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3BA5FB-DEBD-4FCB-AF46-596268E40AE3}"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330991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3BA5FB-DEBD-4FCB-AF46-596268E40AE3}"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411698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3BA5FB-DEBD-4FCB-AF46-596268E40AE3}"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648153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3BA5FB-DEBD-4FCB-AF46-596268E40AE3}" type="datetimeFigureOut">
              <a:rPr lang="en-US" smtClean="0"/>
              <a:t>8/21/2022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537959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3BA5FB-DEBD-4FCB-AF46-596268E40AE3}" type="datetimeFigureOut">
              <a:rPr lang="en-US" smtClean="0"/>
              <a:t>8/21/2022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1066953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3BA5FB-DEBD-4FCB-AF46-596268E40AE3}" type="datetimeFigureOut">
              <a:rPr lang="en-US" smtClean="0"/>
              <a:t>8/21/2022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81571-BF8D-4CE0-BD39-AE5009382D04}" type="slidenum">
              <a:rPr lang="en-US" smtClean="0"/>
              <a:t>‹#›</a:t>
            </a:fld>
            <a:endParaRPr lang="en-US"/>
          </a:p>
        </p:txBody>
      </p:sp>
    </p:spTree>
    <p:extLst>
      <p:ext uri="{BB962C8B-B14F-4D97-AF65-F5344CB8AC3E}">
        <p14:creationId xmlns:p14="http://schemas.microsoft.com/office/powerpoint/2010/main" val="98510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3307924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4037918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3552772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231046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3"/>
          <p:cNvSpPr txBox="1">
            <a:spLocks/>
          </p:cNvSpPr>
          <p:nvPr userDrawn="1"/>
        </p:nvSpPr>
        <p:spPr>
          <a:xfrm>
            <a:off x="6973770" y="6552326"/>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431EFA-DCA1-4439-B07D-A1B985F64563}" type="slidenum">
              <a:rPr lang="en-US" smtClean="0"/>
              <a:pPr/>
              <a:t>‹#›</a:t>
            </a:fld>
            <a:endParaRPr lang="en-US" dirty="0"/>
          </a:p>
        </p:txBody>
      </p:sp>
      <p:sp>
        <p:nvSpPr>
          <p:cNvPr id="6" name="TextBox 5"/>
          <p:cNvSpPr txBox="1"/>
          <p:nvPr userDrawn="1"/>
        </p:nvSpPr>
        <p:spPr>
          <a:xfrm>
            <a:off x="-2406" y="6611779"/>
            <a:ext cx="1007007" cy="246221"/>
          </a:xfrm>
          <a:prstGeom prst="rect">
            <a:avLst/>
          </a:prstGeom>
          <a:noFill/>
        </p:spPr>
        <p:txBody>
          <a:bodyPr wrap="none" rtlCol="0">
            <a:spAutoFit/>
          </a:bodyPr>
          <a:lstStyle/>
          <a:p>
            <a:r>
              <a:rPr lang="en-US" sz="1000" b="1" dirty="0">
                <a:solidFill>
                  <a:schemeClr val="accent4">
                    <a:lumMod val="75000"/>
                  </a:schemeClr>
                </a:solidFill>
                <a:latin typeface="Arial Narrow" panose="020B0606020202030204" pitchFamily="34" charset="0"/>
                <a:cs typeface="Times New Roman" panose="02020603050405020304" pitchFamily="18" charset="0"/>
              </a:rPr>
              <a:t>Ali A. Minai 2022</a:t>
            </a:r>
          </a:p>
        </p:txBody>
      </p:sp>
      <p:sp>
        <p:nvSpPr>
          <p:cNvPr id="7" name="TextBox 6"/>
          <p:cNvSpPr txBox="1"/>
          <p:nvPr userDrawn="1"/>
        </p:nvSpPr>
        <p:spPr>
          <a:xfrm>
            <a:off x="7239000" y="6611779"/>
            <a:ext cx="1136850" cy="246221"/>
          </a:xfrm>
          <a:prstGeom prst="rect">
            <a:avLst/>
          </a:prstGeom>
          <a:noFill/>
        </p:spPr>
        <p:txBody>
          <a:bodyPr wrap="none" rtlCol="0">
            <a:spAutoFit/>
          </a:bodyPr>
          <a:lstStyle/>
          <a:p>
            <a:r>
              <a:rPr lang="en-US" sz="1000" b="1" dirty="0">
                <a:solidFill>
                  <a:schemeClr val="accent4">
                    <a:lumMod val="75000"/>
                  </a:schemeClr>
                </a:solidFill>
                <a:latin typeface="Arial Narrow" panose="020B0606020202030204" pitchFamily="34" charset="0"/>
                <a:cs typeface="Times New Roman" panose="02020603050405020304" pitchFamily="18" charset="0"/>
              </a:rPr>
              <a:t>Intelligent Systems</a:t>
            </a:r>
          </a:p>
        </p:txBody>
      </p:sp>
      <p:sp>
        <p:nvSpPr>
          <p:cNvPr id="8" name="TextBox 7"/>
          <p:cNvSpPr txBox="1"/>
          <p:nvPr userDrawn="1"/>
        </p:nvSpPr>
        <p:spPr>
          <a:xfrm>
            <a:off x="3581400" y="6616779"/>
            <a:ext cx="2307042" cy="246221"/>
          </a:xfrm>
          <a:prstGeom prst="rect">
            <a:avLst/>
          </a:prstGeom>
          <a:noFill/>
        </p:spPr>
        <p:txBody>
          <a:bodyPr wrap="none" rtlCol="0">
            <a:spAutoFit/>
          </a:bodyPr>
          <a:lstStyle/>
          <a:p>
            <a:r>
              <a:rPr lang="en-US" sz="1000" b="1" dirty="0">
                <a:solidFill>
                  <a:schemeClr val="accent4">
                    <a:lumMod val="75000"/>
                  </a:schemeClr>
                </a:solidFill>
                <a:latin typeface="Arial Narrow" panose="020B0606020202030204" pitchFamily="34" charset="0"/>
                <a:cs typeface="Times New Roman" panose="02020603050405020304" pitchFamily="18" charset="0"/>
              </a:rPr>
              <a:t>EECS Department, University of Cincinnati</a:t>
            </a:r>
          </a:p>
        </p:txBody>
      </p:sp>
    </p:spTree>
    <p:extLst>
      <p:ext uri="{BB962C8B-B14F-4D97-AF65-F5344CB8AC3E}">
        <p14:creationId xmlns:p14="http://schemas.microsoft.com/office/powerpoint/2010/main" val="3416054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350238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2226615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DCC338-B5B2-492C-8706-2C43A7098AA7}" type="datetimeFigureOut">
              <a:rPr lang="en-US" smtClean="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431EFA-DCA1-4439-B07D-A1B985F64563}" type="slidenum">
              <a:rPr lang="en-US" smtClean="0"/>
              <a:t>‹#›</a:t>
            </a:fld>
            <a:endParaRPr lang="en-US" dirty="0"/>
          </a:p>
        </p:txBody>
      </p:sp>
    </p:spTree>
    <p:extLst>
      <p:ext uri="{BB962C8B-B14F-4D97-AF65-F5344CB8AC3E}">
        <p14:creationId xmlns:p14="http://schemas.microsoft.com/office/powerpoint/2010/main" val="618914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CC338-B5B2-492C-8706-2C43A7098AA7}" type="datetimeFigureOut">
              <a:rPr lang="en-US" smtClean="0"/>
              <a:t>8/21/2022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31EFA-DCA1-4439-B07D-A1B985F64563}" type="slidenum">
              <a:rPr lang="en-US" smtClean="0"/>
              <a:t>‹#›</a:t>
            </a:fld>
            <a:endParaRPr lang="en-US" dirty="0"/>
          </a:p>
        </p:txBody>
      </p:sp>
      <p:pic>
        <p:nvPicPr>
          <p:cNvPr id="7" name="Picture 6" descr="Logo_UC.jpg"/>
          <p:cNvPicPr>
            <a:picLocks noChangeAspect="1"/>
          </p:cNvPicPr>
          <p:nvPr userDrawn="1"/>
        </p:nvPicPr>
        <p:blipFill>
          <a:blip r:embed="rId12" cstate="print"/>
          <a:stretch>
            <a:fillRect/>
          </a:stretch>
        </p:blipFill>
        <p:spPr>
          <a:xfrm>
            <a:off x="36576" y="36577"/>
            <a:ext cx="954024" cy="565348"/>
          </a:xfrm>
          <a:prstGeom prst="rect">
            <a:avLst/>
          </a:prstGeom>
          <a:noFill/>
          <a:ln>
            <a:noFill/>
          </a:ln>
        </p:spPr>
      </p:pic>
      <p:sp>
        <p:nvSpPr>
          <p:cNvPr id="8" name="TextBox 7"/>
          <p:cNvSpPr txBox="1"/>
          <p:nvPr userDrawn="1"/>
        </p:nvSpPr>
        <p:spPr>
          <a:xfrm>
            <a:off x="985551" y="36577"/>
            <a:ext cx="995649"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i="0" dirty="0">
                <a:ea typeface="宋体" charset="-122"/>
              </a:rPr>
              <a:t>College of  Engineering &amp; Applied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1" i="0" dirty="0">
                <a:ea typeface="宋体" charset="-122"/>
              </a:rPr>
              <a:t>Science</a:t>
            </a:r>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924800" y="28575"/>
            <a:ext cx="1207554" cy="809625"/>
          </a:xfrm>
          <a:prstGeom prst="rect">
            <a:avLst/>
          </a:prstGeom>
        </p:spPr>
      </p:pic>
      <p:cxnSp>
        <p:nvCxnSpPr>
          <p:cNvPr id="10" name="Straight Connector 9"/>
          <p:cNvCxnSpPr/>
          <p:nvPr userDrawn="1"/>
        </p:nvCxnSpPr>
        <p:spPr>
          <a:xfrm>
            <a:off x="107727" y="623959"/>
            <a:ext cx="877824"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1905000" y="590574"/>
            <a:ext cx="5791200" cy="0"/>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7" descr="forUC08_96_top"/>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00" y="110318"/>
            <a:ext cx="5791200" cy="32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720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BA5FB-DEBD-4FCB-AF46-596268E40AE3}" type="datetimeFigureOut">
              <a:rPr lang="en-US" smtClean="0"/>
              <a:t>8/21/2022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81571-BF8D-4CE0-BD39-AE5009382D04}" type="slidenum">
              <a:rPr lang="en-US" smtClean="0"/>
              <a:t>‹#›</a:t>
            </a:fld>
            <a:endParaRPr lang="en-US"/>
          </a:p>
        </p:txBody>
      </p:sp>
    </p:spTree>
    <p:extLst>
      <p:ext uri="{BB962C8B-B14F-4D97-AF65-F5344CB8AC3E}">
        <p14:creationId xmlns:p14="http://schemas.microsoft.com/office/powerpoint/2010/main" val="19231462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https://www.nature.com/articles/s41467-019-11786-6?fbclid=IwAR18H6BQ9Wl4Pll09a2pUmDnNAxU31q2xOMOQLtuZ7DVnUqXZ_M0Tk0J71w" TargetMode="External"/><Relationship Id="rId2" Type="http://schemas.openxmlformats.org/officeDocument/2006/relationships/hyperlink" Target="https://openai.com/blog/better-language-models/" TargetMode="External"/><Relationship Id="rId1" Type="http://schemas.openxmlformats.org/officeDocument/2006/relationships/slideLayout" Target="../slideLayouts/slideLayout6.xml"/><Relationship Id="rId6" Type="http://schemas.openxmlformats.org/officeDocument/2006/relationships/hyperlink" Target="https://www.theatlantic.com/magazine/archive/2015/07/world-without-work/395294/" TargetMode="External"/><Relationship Id="rId5" Type="http://schemas.openxmlformats.org/officeDocument/2006/relationships/hyperlink" Target="https://www.wired.com/story/ai-algorithms-need-drug-trials/?fbclid=IwAR1__eJb4GCIiLw23_K0BVBxJX-TZxeF7MDVOHgz_Eg_35crLz8OB_nVwEA" TargetMode="External"/><Relationship Id="rId4" Type="http://schemas.openxmlformats.org/officeDocument/2006/relationships/hyperlink" Target="https://aeon.co/essays/how-close-are-we-to-creating-artificial-intelligence?fbclid=IwAR2mJRUas-g3_IgRVR9yxD8jltCmhbvhi2JaPPa08gKrGIhGTGm2UuFqkak" TargetMode="External"/></Relationships>
</file>

<file path=ppt/slides/_rels/slide101.xml.rels><?xml version="1.0" encoding="UTF-8" standalone="yes"?>
<Relationships xmlns="http://schemas.openxmlformats.org/package/2006/relationships"><Relationship Id="rId2" Type="http://schemas.openxmlformats.org/officeDocument/2006/relationships/hyperlink" Target="https://hai.stanford.edu/research/ai-index-2022" TargetMode="Externa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hyperlink" Target="https://www.newyorker.com/science/maria-konnikova/why-are-babies-so-dumb-if-humans-are-so-smart" TargetMode="External"/><Relationship Id="rId3" Type="http://schemas.openxmlformats.org/officeDocument/2006/relationships/hyperlink" Target="https://www.nytimes.com/2018/11/05/opinion/artificial-intelligence-machine-learning.html" TargetMode="External"/><Relationship Id="rId7" Type="http://schemas.openxmlformats.org/officeDocument/2006/relationships/hyperlink" Target="https://www.theatlantic.com/technology/archive/2021/09/eric-schmidt-artificial-intelligence-misinformation/620218/" TargetMode="External"/><Relationship Id="rId2" Type="http://schemas.openxmlformats.org/officeDocument/2006/relationships/hyperlink" Target="https://aaai.org/ojs/index.php/aimagazine/article/view/5259" TargetMode="External"/><Relationship Id="rId1" Type="http://schemas.openxmlformats.org/officeDocument/2006/relationships/slideLayout" Target="../slideLayouts/slideLayout6.xml"/><Relationship Id="rId6" Type="http://schemas.openxmlformats.org/officeDocument/2006/relationships/hyperlink" Target="https://spectrum.ieee.org/deep-learning-computational-cost#toggle-gdpr" TargetMode="External"/><Relationship Id="rId5" Type="http://schemas.openxmlformats.org/officeDocument/2006/relationships/hyperlink" Target="https://www.technologyreview.com/2020/08/18/1007196/ai-research-machine-learning-applications-problems-opinion/" TargetMode="External"/><Relationship Id="rId4" Type="http://schemas.openxmlformats.org/officeDocument/2006/relationships/hyperlink" Target="https://pdxscholar.library.pdx.edu/compsci_fac/194/"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www.3quarksdaily.com/3quarksdaily/2017/03/artificial-stupidity.html" TargetMode="External"/><Relationship Id="rId7" Type="http://schemas.openxmlformats.org/officeDocument/2006/relationships/hyperlink" Target="http://barbarikon.blogspot.com/2014/04/understanding-artificial-intelligence.html" TargetMode="External"/><Relationship Id="rId2" Type="http://schemas.openxmlformats.org/officeDocument/2006/relationships/hyperlink" Target="https://www.3quarksdaily.com/3quarksdaily/2015/08/fearing-artificial-intelligence.html" TargetMode="External"/><Relationship Id="rId1" Type="http://schemas.openxmlformats.org/officeDocument/2006/relationships/slideLayout" Target="../slideLayouts/slideLayout6.xml"/><Relationship Id="rId6" Type="http://schemas.openxmlformats.org/officeDocument/2006/relationships/hyperlink" Target="https://3quarksdaily.com/3quarksdaily/2021/06/between-golem-and-god-the-future-of-ai.html" TargetMode="External"/><Relationship Id="rId5" Type="http://schemas.openxmlformats.org/officeDocument/2006/relationships/hyperlink" Target="https://3quarksdaily.com/3quarksdaily/2020/12/to-build-a-terminator.html" TargetMode="External"/><Relationship Id="rId4" Type="http://schemas.openxmlformats.org/officeDocument/2006/relationships/hyperlink" Target="https://www.3quarksdaily.com/3quarksdaily/2019/02/what-ai-fails-to-understand-for-now.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kdnuggets.com/2019/09/beyond-neurons-five-cognitive-functions-human-brain-recreate-artificial-intelligence.html" TargetMode="External"/><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www.gsb.stanford.edu/insights/andrew-ng-why-ai-new-electricity"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www.gsb.stanford.edu/insights/andrew-ng-why-ai-new-electricity"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ai.googleblog.com/2018/09/introducing-unrestricted-adversarial.html"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transformer.huggingface.co/"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transformer.huggingface.co/"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zdnet.com/article/microsoft-and-nvidia-create-105-layer-530-billion-parameter-language-model-that-needs-280-a100-gpus-and-its-biased/" TargetMode="External"/><Relationship Id="rId2" Type="http://schemas.openxmlformats.org/officeDocument/2006/relationships/hyperlink" Target="https://venturebeat.com/2021/10/12/deepmind-is-developing-one-algorithm-to-rule-them-all/" TargetMode="External"/><Relationship Id="rId1" Type="http://schemas.openxmlformats.org/officeDocument/2006/relationships/slideLayout" Target="../slideLayouts/slideLayout6.xml"/><Relationship Id="rId4" Type="http://schemas.openxmlformats.org/officeDocument/2006/relationships/hyperlink" Target="https://www.zdnet.com/article/what-is-gpt-3-everything-business-needs-to-know-about-openais-breakthrough-ai-language-program/"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www.nytimes.com/2018/11/05/opinion/artificial-intelligence-machine-learning.html"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hyperlink" Target="https://www.nytimes.com/2018/11/05/opinion/artificial-intelligence-machine-learning.htm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www.slideshare.net/swissnexSF/embodied-intelligence-the-four-messages"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ideo" Target="https://www.youtube.com/embed/wXxrmussq4E" TargetMode="External"/><Relationship Id="rId4" Type="http://schemas.openxmlformats.org/officeDocument/2006/relationships/hyperlink" Target="https://www.youtube.com/watch?v=klpbY7pwYF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www.gsb.stanford.edu/insights/andrew-ng-why-ai-new-electricity"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0" y="3062407"/>
            <a:ext cx="7467600" cy="1661993"/>
          </a:xfrm>
          <a:prstGeom prst="rect">
            <a:avLst/>
          </a:prstGeom>
          <a:noFill/>
        </p:spPr>
        <p:txBody>
          <a:bodyPr wrap="square" rtlCol="0">
            <a:spAutoFit/>
          </a:bodyPr>
          <a:lstStyle/>
          <a:p>
            <a:pPr algn="ctr" defTabSz="4703200" eaLnBrk="0" hangingPunct="0"/>
            <a:r>
              <a:rPr lang="en-US" altLang="zh-CN" sz="2800" b="1" dirty="0">
                <a:solidFill>
                  <a:srgbClr val="FF0000"/>
                </a:solidFill>
                <a:latin typeface="Verdana" pitchFamily="34" charset="0"/>
                <a:ea typeface="宋体" charset="-122"/>
              </a:rPr>
              <a:t>Lecture 1</a:t>
            </a:r>
          </a:p>
          <a:p>
            <a:pPr algn="ctr" defTabSz="4703200" eaLnBrk="0" hangingPunct="0"/>
            <a:r>
              <a:rPr lang="en-US" altLang="zh-CN" sz="2800" b="1" dirty="0">
                <a:solidFill>
                  <a:srgbClr val="FF0000"/>
                </a:solidFill>
                <a:latin typeface="Verdana" pitchFamily="34" charset="0"/>
                <a:ea typeface="宋体" charset="-122"/>
              </a:rPr>
              <a:t>Intelligent Systems</a:t>
            </a:r>
          </a:p>
          <a:p>
            <a:pPr algn="ctr" defTabSz="4703200" eaLnBrk="0" hangingPunct="0"/>
            <a:endParaRPr lang="en-US" altLang="zh-CN" sz="2800" i="1" dirty="0">
              <a:latin typeface="Verdana" pitchFamily="34" charset="0"/>
              <a:ea typeface="宋体" charset="-122"/>
            </a:endParaRPr>
          </a:p>
          <a:p>
            <a:endParaRPr lang="en-US" dirty="0"/>
          </a:p>
        </p:txBody>
      </p:sp>
      <p:pic>
        <p:nvPicPr>
          <p:cNvPr id="3" name="Picture 2" descr="creature8"/>
          <p:cNvPicPr>
            <a:picLocks noChangeAspect="1" noChangeArrowheads="1"/>
          </p:cNvPicPr>
          <p:nvPr/>
        </p:nvPicPr>
        <p:blipFill>
          <a:blip r:embed="rId3" cstate="print"/>
          <a:srcRect/>
          <a:stretch>
            <a:fillRect/>
          </a:stretch>
        </p:blipFill>
        <p:spPr bwMode="auto">
          <a:xfrm>
            <a:off x="5887872" y="4753970"/>
            <a:ext cx="3169198" cy="2377241"/>
          </a:xfrm>
          <a:prstGeom prst="rect">
            <a:avLst/>
          </a:prstGeom>
          <a:noFill/>
        </p:spPr>
      </p:pic>
      <p:pic>
        <p:nvPicPr>
          <p:cNvPr id="4" name="Picture 5" descr="creature5"/>
          <p:cNvPicPr>
            <a:picLocks noChangeAspect="1" noChangeArrowheads="1"/>
          </p:cNvPicPr>
          <p:nvPr/>
        </p:nvPicPr>
        <p:blipFill>
          <a:blip r:embed="rId4" cstate="print"/>
          <a:srcRect/>
          <a:stretch>
            <a:fillRect/>
          </a:stretch>
        </p:blipFill>
        <p:spPr bwMode="auto">
          <a:xfrm flipH="1">
            <a:off x="-29688" y="2000686"/>
            <a:ext cx="2362200" cy="1739092"/>
          </a:xfrm>
          <a:prstGeom prst="rect">
            <a:avLst/>
          </a:prstGeom>
          <a:noFill/>
        </p:spPr>
      </p:pic>
      <p:pic>
        <p:nvPicPr>
          <p:cNvPr id="6" name="Picture 4" descr="creature10"/>
          <p:cNvPicPr>
            <a:picLocks noChangeAspect="1" noChangeArrowheads="1"/>
          </p:cNvPicPr>
          <p:nvPr/>
        </p:nvPicPr>
        <p:blipFill>
          <a:blip r:embed="rId5" cstate="print"/>
          <a:srcRect/>
          <a:stretch>
            <a:fillRect/>
          </a:stretch>
        </p:blipFill>
        <p:spPr bwMode="auto">
          <a:xfrm flipH="1">
            <a:off x="24741" y="4724400"/>
            <a:ext cx="3124200" cy="2133600"/>
          </a:xfrm>
          <a:prstGeom prst="rect">
            <a:avLst/>
          </a:prstGeom>
          <a:noFill/>
        </p:spPr>
      </p:pic>
      <p:pic>
        <p:nvPicPr>
          <p:cNvPr id="7" name="Picture 7" descr="creature6"/>
          <p:cNvPicPr>
            <a:picLocks noChangeAspect="1" noChangeArrowheads="1"/>
          </p:cNvPicPr>
          <p:nvPr/>
        </p:nvPicPr>
        <p:blipFill>
          <a:blip r:embed="rId6" cstate="print"/>
          <a:srcRect/>
          <a:stretch>
            <a:fillRect/>
          </a:stretch>
        </p:blipFill>
        <p:spPr bwMode="auto">
          <a:xfrm>
            <a:off x="6781800" y="2030374"/>
            <a:ext cx="2590800" cy="1280665"/>
          </a:xfrm>
          <a:prstGeom prst="rect">
            <a:avLst/>
          </a:prstGeom>
          <a:noFill/>
        </p:spPr>
      </p:pic>
    </p:spTree>
    <p:extLst>
      <p:ext uri="{BB962C8B-B14F-4D97-AF65-F5344CB8AC3E}">
        <p14:creationId xmlns:p14="http://schemas.microsoft.com/office/powerpoint/2010/main" val="3588940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B25D144-2F36-4746-AEA1-C43ECD760BA3}"/>
              </a:ext>
            </a:extLst>
          </p:cNvPr>
          <p:cNvSpPr txBox="1">
            <a:spLocks noChangeArrowheads="1"/>
          </p:cNvSpPr>
          <p:nvPr/>
        </p:nvSpPr>
        <p:spPr bwMode="auto">
          <a:xfrm>
            <a:off x="1752600" y="904776"/>
            <a:ext cx="534255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Intelligence as Pattern Recognition</a:t>
            </a:r>
          </a:p>
        </p:txBody>
      </p:sp>
      <p:sp>
        <p:nvSpPr>
          <p:cNvPr id="4" name="TextBox 3">
            <a:extLst>
              <a:ext uri="{FF2B5EF4-FFF2-40B4-BE49-F238E27FC236}">
                <a16:creationId xmlns:a16="http://schemas.microsoft.com/office/drawing/2014/main" id="{D1949F9B-67A3-4603-9426-202BF56BB0D2}"/>
              </a:ext>
            </a:extLst>
          </p:cNvPr>
          <p:cNvSpPr txBox="1"/>
          <p:nvPr/>
        </p:nvSpPr>
        <p:spPr>
          <a:xfrm>
            <a:off x="542731" y="5430003"/>
            <a:ext cx="8058538" cy="400110"/>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Most AI today is based on this </a:t>
            </a:r>
            <a:r>
              <a:rPr lang="en-US" sz="2000" b="1" dirty="0">
                <a:solidFill>
                  <a:srgbClr val="FF0000"/>
                </a:solidFill>
                <a:cs typeface="Times New Roman" panose="02020603050405020304" pitchFamily="18" charset="0"/>
              </a:rPr>
              <a:t>pattern recognition framework</a:t>
            </a:r>
          </a:p>
        </p:txBody>
      </p:sp>
      <p:sp>
        <p:nvSpPr>
          <p:cNvPr id="5" name="TextBox 4">
            <a:extLst>
              <a:ext uri="{FF2B5EF4-FFF2-40B4-BE49-F238E27FC236}">
                <a16:creationId xmlns:a16="http://schemas.microsoft.com/office/drawing/2014/main" id="{BBE813FF-908B-4C5C-B820-A4A93534141B}"/>
              </a:ext>
            </a:extLst>
          </p:cNvPr>
          <p:cNvSpPr txBox="1"/>
          <p:nvPr/>
        </p:nvSpPr>
        <p:spPr>
          <a:xfrm>
            <a:off x="542730" y="1651590"/>
            <a:ext cx="8058539" cy="3554819"/>
          </a:xfrm>
          <a:prstGeom prst="rect">
            <a:avLst/>
          </a:prstGeom>
          <a:solidFill>
            <a:srgbClr val="CCFFFF"/>
          </a:solidFill>
          <a:ln>
            <a:solidFill>
              <a:schemeClr val="tx1"/>
            </a:solidFill>
          </a:ln>
        </p:spPr>
        <p:txBody>
          <a:bodyPr wrap="square" rtlCol="0">
            <a:spAutoFit/>
          </a:bodyPr>
          <a:lstStyle/>
          <a:p>
            <a:r>
              <a:rPr lang="en-US" sz="2000" b="1" u="sng" dirty="0">
                <a:solidFill>
                  <a:srgbClr val="FF0000"/>
                </a:solidFill>
                <a:cs typeface="Times New Roman" panose="02020603050405020304" pitchFamily="18" charset="0"/>
              </a:rPr>
              <a:t>Basic Elements</a:t>
            </a:r>
            <a:r>
              <a:rPr lang="en-US" sz="2000" b="1" dirty="0">
                <a:solidFill>
                  <a:srgbClr val="FF0000"/>
                </a:solidFill>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The world has a lot of spatiotemporal structure </a:t>
            </a:r>
            <a:r>
              <a:rPr lang="en-US" sz="2000" dirty="0">
                <a:cs typeface="Times New Roman" panose="02020603050405020304" pitchFamily="18" charset="0"/>
                <a:sym typeface="Symbol" panose="05050102010706020507" pitchFamily="18" charset="2"/>
              </a:rPr>
              <a:t></a:t>
            </a:r>
            <a:r>
              <a:rPr lang="en-US" sz="2000" dirty="0">
                <a:cs typeface="Times New Roman" panose="02020603050405020304" pitchFamily="18" charset="0"/>
              </a:rPr>
              <a:t> </a:t>
            </a:r>
            <a:r>
              <a:rPr lang="en-US" sz="2000" b="1" dirty="0">
                <a:solidFill>
                  <a:srgbClr val="FF0000"/>
                </a:solidFill>
                <a:cs typeface="Times New Roman" panose="02020603050405020304" pitchFamily="18" charset="0"/>
              </a:rPr>
              <a:t>Patterns</a:t>
            </a:r>
            <a:r>
              <a:rPr lang="en-US" sz="2000" dirty="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Every situation requires specific responses </a:t>
            </a:r>
            <a:r>
              <a:rPr lang="en-US" sz="2000" dirty="0">
                <a:cs typeface="Times New Roman" panose="02020603050405020304" pitchFamily="18" charset="0"/>
                <a:sym typeface="Symbol" panose="05050102010706020507" pitchFamily="18" charset="2"/>
              </a:rPr>
              <a:t> </a:t>
            </a:r>
            <a:r>
              <a:rPr lang="en-US" sz="2000" b="1" dirty="0">
                <a:solidFill>
                  <a:srgbClr val="FF0000"/>
                </a:solidFill>
                <a:cs typeface="Times New Roman" panose="02020603050405020304" pitchFamily="18" charset="0"/>
                <a:sym typeface="Symbol" panose="05050102010706020507" pitchFamily="18" charset="2"/>
              </a:rPr>
              <a:t>Programs</a:t>
            </a:r>
            <a:r>
              <a:rPr lang="en-US" sz="2000" dirty="0">
                <a:cs typeface="Times New Roman" panose="02020603050405020304" pitchFamily="18" charset="0"/>
                <a:sym typeface="Symbol" panose="05050102010706020507" pitchFamily="18" charset="2"/>
              </a:rPr>
              <a:t>.</a:t>
            </a:r>
            <a:endParaRPr lang="en-US" sz="2000" dirty="0">
              <a:cs typeface="Times New Roman" panose="02020603050405020304" pitchFamily="18" charset="0"/>
            </a:endParaRPr>
          </a:p>
          <a:p>
            <a:pPr marL="342900" indent="-342900">
              <a:spcBef>
                <a:spcPts val="600"/>
              </a:spcBef>
              <a:buFont typeface="Arial" panose="020B0604020202020204" pitchFamily="34" charset="0"/>
              <a:buChar char="•"/>
            </a:pPr>
            <a:r>
              <a:rPr lang="en-US" sz="2000" dirty="0">
                <a:cs typeface="Times New Roman" panose="02020603050405020304" pitchFamily="18" charset="0"/>
              </a:rPr>
              <a:t>An intelligent system:</a:t>
            </a:r>
          </a:p>
          <a:p>
            <a:pPr marL="800100" lvl="1" indent="-342900">
              <a:buFont typeface="Wingdings" panose="05000000000000000000" pitchFamily="2" charset="2"/>
              <a:buChar char="ü"/>
            </a:pPr>
            <a:r>
              <a:rPr lang="en-US" sz="2000" dirty="0">
                <a:cs typeface="Times New Roman" panose="02020603050405020304" pitchFamily="18" charset="0"/>
              </a:rPr>
              <a:t>Recognizes these patterns in its sensory input = </a:t>
            </a:r>
            <a:r>
              <a:rPr lang="en-US" sz="2000" b="1" dirty="0">
                <a:solidFill>
                  <a:srgbClr val="FF0000"/>
                </a:solidFill>
                <a:cs typeface="Times New Roman" panose="02020603050405020304" pitchFamily="18" charset="0"/>
              </a:rPr>
              <a:t>Perception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Maps them into more complex internal representations = </a:t>
            </a:r>
            <a:r>
              <a:rPr lang="en-US" sz="2000" b="1" dirty="0">
                <a:solidFill>
                  <a:srgbClr val="FF0000"/>
                </a:solidFill>
                <a:cs typeface="Times New Roman" panose="02020603050405020304" pitchFamily="18" charset="0"/>
              </a:rPr>
              <a:t>Cognition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Uses these maps to trigger response programs = </a:t>
            </a:r>
            <a:r>
              <a:rPr lang="en-US" sz="2000" b="1" dirty="0">
                <a:solidFill>
                  <a:srgbClr val="FF0000"/>
                </a:solidFill>
                <a:cs typeface="Times New Roman" panose="02020603050405020304" pitchFamily="18" charset="0"/>
              </a:rPr>
              <a:t>Action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Responses = choices, decisions, predictions, behaviors, etc.</a:t>
            </a:r>
          </a:p>
          <a:p>
            <a:pPr marL="342900" indent="-342900">
              <a:spcBef>
                <a:spcPts val="600"/>
              </a:spcBef>
              <a:buFont typeface="Arial" panose="020B0604020202020204" pitchFamily="34" charset="0"/>
              <a:buChar char="•"/>
            </a:pPr>
            <a:r>
              <a:rPr lang="en-US" sz="2000" dirty="0">
                <a:cs typeface="Times New Roman" panose="02020603050405020304" pitchFamily="18" charset="0"/>
              </a:rPr>
              <a:t>Learning = improving pattern recognition and program generation.</a:t>
            </a:r>
          </a:p>
          <a:p>
            <a:pPr marL="342900" indent="-342900">
              <a:spcBef>
                <a:spcPts val="600"/>
              </a:spcBef>
              <a:buFont typeface="Arial" panose="020B0604020202020204" pitchFamily="34" charset="0"/>
              <a:buChar char="•"/>
            </a:pPr>
            <a:r>
              <a:rPr lang="en-US" sz="2000" dirty="0">
                <a:cs typeface="Times New Roman" panose="02020603050405020304" pitchFamily="18" charset="0"/>
              </a:rPr>
              <a:t>Increased intelligence = more complex perception, cognition, action.</a:t>
            </a:r>
          </a:p>
        </p:txBody>
      </p:sp>
    </p:spTree>
    <p:extLst>
      <p:ext uri="{BB962C8B-B14F-4D97-AF65-F5344CB8AC3E}">
        <p14:creationId xmlns:p14="http://schemas.microsoft.com/office/powerpoint/2010/main" val="15121020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E80B0-7842-478E-923A-55CD91F3BCB3}"/>
              </a:ext>
            </a:extLst>
          </p:cNvPr>
          <p:cNvSpPr txBox="1"/>
          <p:nvPr/>
        </p:nvSpPr>
        <p:spPr>
          <a:xfrm>
            <a:off x="152400" y="874382"/>
            <a:ext cx="5438540"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For more general discussions on AI, look at these:</a:t>
            </a:r>
          </a:p>
        </p:txBody>
      </p:sp>
      <p:sp>
        <p:nvSpPr>
          <p:cNvPr id="6" name="Rectangle 5">
            <a:extLst>
              <a:ext uri="{FF2B5EF4-FFF2-40B4-BE49-F238E27FC236}">
                <a16:creationId xmlns:a16="http://schemas.microsoft.com/office/drawing/2014/main" id="{F1CF1E2F-EEB9-450F-B490-9991B78B886D}"/>
              </a:ext>
            </a:extLst>
          </p:cNvPr>
          <p:cNvSpPr/>
          <p:nvPr/>
        </p:nvSpPr>
        <p:spPr>
          <a:xfrm>
            <a:off x="177800" y="1391587"/>
            <a:ext cx="7239000" cy="369332"/>
          </a:xfrm>
          <a:prstGeom prst="rect">
            <a:avLst/>
          </a:prstGeom>
        </p:spPr>
        <p:txBody>
          <a:bodyPr wrap="square">
            <a:spAutoFit/>
          </a:bodyPr>
          <a:lstStyle/>
          <a:p>
            <a:r>
              <a:rPr lang="en-US" dirty="0" err="1"/>
              <a:t>OPenAI</a:t>
            </a:r>
            <a:r>
              <a:rPr lang="en-US" dirty="0"/>
              <a:t> on GPT2: </a:t>
            </a:r>
            <a:r>
              <a:rPr lang="en-US" dirty="0">
                <a:hlinkClick r:id="rId2"/>
              </a:rPr>
              <a:t>https://openai.com/blog/better-language-models/</a:t>
            </a:r>
            <a:r>
              <a:rPr lang="en-US" dirty="0"/>
              <a:t> </a:t>
            </a:r>
          </a:p>
        </p:txBody>
      </p:sp>
      <p:sp>
        <p:nvSpPr>
          <p:cNvPr id="8" name="Rectangle 7">
            <a:extLst>
              <a:ext uri="{FF2B5EF4-FFF2-40B4-BE49-F238E27FC236}">
                <a16:creationId xmlns:a16="http://schemas.microsoft.com/office/drawing/2014/main" id="{F1D55E25-BF21-4F3F-A876-4AAADE207408}"/>
              </a:ext>
            </a:extLst>
          </p:cNvPr>
          <p:cNvSpPr/>
          <p:nvPr/>
        </p:nvSpPr>
        <p:spPr>
          <a:xfrm>
            <a:off x="152400" y="1946826"/>
            <a:ext cx="8584963" cy="923330"/>
          </a:xfrm>
          <a:prstGeom prst="rect">
            <a:avLst/>
          </a:prstGeom>
        </p:spPr>
        <p:txBody>
          <a:bodyPr wrap="square">
            <a:spAutoFit/>
          </a:bodyPr>
          <a:lstStyle/>
          <a:p>
            <a:r>
              <a:rPr lang="en-US" dirty="0"/>
              <a:t>Tony </a:t>
            </a:r>
            <a:r>
              <a:rPr lang="en-US" dirty="0" err="1"/>
              <a:t>Zador</a:t>
            </a:r>
            <a:r>
              <a:rPr lang="en-US" dirty="0"/>
              <a:t> on learning from animal brains:</a:t>
            </a:r>
          </a:p>
          <a:p>
            <a:r>
              <a:rPr lang="en-US" dirty="0">
                <a:hlinkClick r:id="rId3"/>
              </a:rPr>
              <a:t>https://www.nature.com/articles/s41467-019-11786-6?fbclid=IwAR18H6BQ9Wl4Pll09a2pUmDnNAxU31q2xOMOQLtuZ7DVnUqXZ_M0Tk0J71w</a:t>
            </a:r>
            <a:r>
              <a:rPr lang="en-US" dirty="0"/>
              <a:t> </a:t>
            </a:r>
          </a:p>
        </p:txBody>
      </p:sp>
      <p:sp>
        <p:nvSpPr>
          <p:cNvPr id="9" name="Rectangle 8">
            <a:extLst>
              <a:ext uri="{FF2B5EF4-FFF2-40B4-BE49-F238E27FC236}">
                <a16:creationId xmlns:a16="http://schemas.microsoft.com/office/drawing/2014/main" id="{C930A463-BB46-48F8-9B3D-6D45466A5796}"/>
              </a:ext>
            </a:extLst>
          </p:cNvPr>
          <p:cNvSpPr/>
          <p:nvPr/>
        </p:nvSpPr>
        <p:spPr>
          <a:xfrm>
            <a:off x="177800" y="3023725"/>
            <a:ext cx="8447788" cy="1200329"/>
          </a:xfrm>
          <a:prstGeom prst="rect">
            <a:avLst/>
          </a:prstGeom>
        </p:spPr>
        <p:txBody>
          <a:bodyPr wrap="square">
            <a:spAutoFit/>
          </a:bodyPr>
          <a:lstStyle/>
          <a:p>
            <a:r>
              <a:rPr lang="en-US" dirty="0"/>
              <a:t>David </a:t>
            </a:r>
            <a:r>
              <a:rPr lang="en-US" dirty="0" err="1"/>
              <a:t>Deutch</a:t>
            </a:r>
            <a:r>
              <a:rPr lang="en-US" dirty="0"/>
              <a:t> on doing AI right:</a:t>
            </a:r>
          </a:p>
          <a:p>
            <a:r>
              <a:rPr lang="en-US" dirty="0">
                <a:hlinkClick r:id="rId4"/>
              </a:rPr>
              <a:t>https://aeon.co/essays/how-close-are-we-to-creating-artificial-intelligence?fbclid=IwAR2mJRUas-g3_IgRVR9yxD8jltCmhbvhi2JaPPa08gKrGIhGTGm2UuFqkak</a:t>
            </a:r>
            <a:r>
              <a:rPr lang="en-US" dirty="0"/>
              <a:t> </a:t>
            </a:r>
          </a:p>
        </p:txBody>
      </p:sp>
      <p:sp>
        <p:nvSpPr>
          <p:cNvPr id="10" name="Rectangle 9">
            <a:extLst>
              <a:ext uri="{FF2B5EF4-FFF2-40B4-BE49-F238E27FC236}">
                <a16:creationId xmlns:a16="http://schemas.microsoft.com/office/drawing/2014/main" id="{43D8F416-E8CD-434C-803E-FE8EC23C594B}"/>
              </a:ext>
            </a:extLst>
          </p:cNvPr>
          <p:cNvSpPr/>
          <p:nvPr/>
        </p:nvSpPr>
        <p:spPr>
          <a:xfrm>
            <a:off x="177800" y="4276420"/>
            <a:ext cx="8813800" cy="923330"/>
          </a:xfrm>
          <a:prstGeom prst="rect">
            <a:avLst/>
          </a:prstGeom>
        </p:spPr>
        <p:txBody>
          <a:bodyPr wrap="square">
            <a:spAutoFit/>
          </a:bodyPr>
          <a:lstStyle/>
          <a:p>
            <a:r>
              <a:rPr lang="en-US" dirty="0" err="1"/>
              <a:t>Groth</a:t>
            </a:r>
            <a:r>
              <a:rPr lang="en-US" dirty="0"/>
              <a:t>, </a:t>
            </a:r>
            <a:r>
              <a:rPr lang="en-US" dirty="0" err="1"/>
              <a:t>Nitzberg</a:t>
            </a:r>
            <a:r>
              <a:rPr lang="en-US" dirty="0"/>
              <a:t> and Russell on AI algorithms: </a:t>
            </a:r>
          </a:p>
          <a:p>
            <a:r>
              <a:rPr lang="en-US" dirty="0">
                <a:hlinkClick r:id="rId5"/>
              </a:rPr>
              <a:t>https://www.wired.com/story/ai-algorithms-need-drug-trials/?fbclid=IwAR1__eJb4GCIiLw23_K0BVBxJX-TZxeF7MDVOHgz_Eg_35crLz8OB_nVwEA</a:t>
            </a:r>
            <a:r>
              <a:rPr lang="en-US" dirty="0"/>
              <a:t> </a:t>
            </a:r>
          </a:p>
        </p:txBody>
      </p:sp>
      <p:sp>
        <p:nvSpPr>
          <p:cNvPr id="11" name="Rectangle 10">
            <a:extLst>
              <a:ext uri="{FF2B5EF4-FFF2-40B4-BE49-F238E27FC236}">
                <a16:creationId xmlns:a16="http://schemas.microsoft.com/office/drawing/2014/main" id="{D279C714-9968-4A54-B9E3-12582E4BDC49}"/>
              </a:ext>
            </a:extLst>
          </p:cNvPr>
          <p:cNvSpPr/>
          <p:nvPr/>
        </p:nvSpPr>
        <p:spPr>
          <a:xfrm>
            <a:off x="152400" y="5304700"/>
            <a:ext cx="8244588" cy="923330"/>
          </a:xfrm>
          <a:prstGeom prst="rect">
            <a:avLst/>
          </a:prstGeom>
        </p:spPr>
        <p:txBody>
          <a:bodyPr wrap="square">
            <a:spAutoFit/>
          </a:bodyPr>
          <a:lstStyle/>
          <a:p>
            <a:r>
              <a:rPr lang="en-US" dirty="0"/>
              <a:t>Derek Thompson on A World Without Work: </a:t>
            </a:r>
            <a:r>
              <a:rPr lang="en-US" dirty="0">
                <a:hlinkClick r:id="rId6"/>
              </a:rPr>
              <a:t>https://www.theatlantic.com/magazine/archive/2015/07/world-without-work/395294/</a:t>
            </a:r>
            <a:r>
              <a:rPr lang="en-US" dirty="0"/>
              <a:t> </a:t>
            </a:r>
          </a:p>
        </p:txBody>
      </p:sp>
      <p:sp>
        <p:nvSpPr>
          <p:cNvPr id="12" name="TextBox 11">
            <a:extLst>
              <a:ext uri="{FF2B5EF4-FFF2-40B4-BE49-F238E27FC236}">
                <a16:creationId xmlns:a16="http://schemas.microsoft.com/office/drawing/2014/main" id="{84262B05-6EB3-43B3-B09F-97C2055BA449}"/>
              </a:ext>
            </a:extLst>
          </p:cNvPr>
          <p:cNvSpPr txBox="1"/>
          <p:nvPr/>
        </p:nvSpPr>
        <p:spPr>
          <a:xfrm>
            <a:off x="3007217" y="6132925"/>
            <a:ext cx="1616468"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 and more</a:t>
            </a:r>
          </a:p>
        </p:txBody>
      </p:sp>
    </p:spTree>
    <p:extLst>
      <p:ext uri="{BB962C8B-B14F-4D97-AF65-F5344CB8AC3E}">
        <p14:creationId xmlns:p14="http://schemas.microsoft.com/office/powerpoint/2010/main" val="785222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6663B-465F-4F70-BA89-FBCCDD65C67F}"/>
              </a:ext>
            </a:extLst>
          </p:cNvPr>
          <p:cNvSpPr/>
          <p:nvPr/>
        </p:nvSpPr>
        <p:spPr>
          <a:xfrm>
            <a:off x="1219200" y="1924110"/>
            <a:ext cx="5334000" cy="369332"/>
          </a:xfrm>
          <a:prstGeom prst="rect">
            <a:avLst/>
          </a:prstGeom>
        </p:spPr>
        <p:txBody>
          <a:bodyPr wrap="square">
            <a:spAutoFit/>
          </a:bodyPr>
          <a:lstStyle/>
          <a:p>
            <a:r>
              <a:rPr lang="en-US" dirty="0">
                <a:hlinkClick r:id="rId2"/>
              </a:rPr>
              <a:t>https://hai.stanford.edu/research/ai-index-2022</a:t>
            </a:r>
            <a:r>
              <a:rPr lang="en-US" dirty="0"/>
              <a:t> </a:t>
            </a:r>
          </a:p>
        </p:txBody>
      </p:sp>
      <p:sp>
        <p:nvSpPr>
          <p:cNvPr id="3" name="TextBox 2">
            <a:extLst>
              <a:ext uri="{FF2B5EF4-FFF2-40B4-BE49-F238E27FC236}">
                <a16:creationId xmlns:a16="http://schemas.microsoft.com/office/drawing/2014/main" id="{D7B3A137-5B51-4860-8D32-1909A9899993}"/>
              </a:ext>
            </a:extLst>
          </p:cNvPr>
          <p:cNvSpPr txBox="1"/>
          <p:nvPr/>
        </p:nvSpPr>
        <p:spPr>
          <a:xfrm>
            <a:off x="1219200" y="1524000"/>
            <a:ext cx="7000443" cy="400110"/>
          </a:xfrm>
          <a:prstGeom prst="rect">
            <a:avLst/>
          </a:prstGeom>
          <a:noFill/>
        </p:spPr>
        <p:txBody>
          <a:bodyPr wrap="none" rtlCol="0">
            <a:spAutoFit/>
          </a:bodyPr>
          <a:lstStyle/>
          <a:p>
            <a:r>
              <a:rPr lang="en-US" sz="2000" dirty="0">
                <a:cs typeface="Times New Roman" panose="02020603050405020304" pitchFamily="18" charset="0"/>
              </a:rPr>
              <a:t>For an assessment of the state of AI today, read the 2022 AI Index</a:t>
            </a:r>
          </a:p>
        </p:txBody>
      </p:sp>
    </p:spTree>
    <p:extLst>
      <p:ext uri="{BB962C8B-B14F-4D97-AF65-F5344CB8AC3E}">
        <p14:creationId xmlns:p14="http://schemas.microsoft.com/office/powerpoint/2010/main" val="6999006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1E8DC6-C631-4EEF-9A3C-7356A18E460F}"/>
              </a:ext>
            </a:extLst>
          </p:cNvPr>
          <p:cNvSpPr txBox="1"/>
          <p:nvPr/>
        </p:nvSpPr>
        <p:spPr>
          <a:xfrm>
            <a:off x="609600" y="990600"/>
            <a:ext cx="7772400" cy="1631216"/>
          </a:xfrm>
          <a:prstGeom prst="rect">
            <a:avLst/>
          </a:prstGeom>
          <a:noFill/>
        </p:spPr>
        <p:txBody>
          <a:bodyPr wrap="square" rtlCol="0">
            <a:spAutoFit/>
          </a:bodyPr>
          <a:lstStyle/>
          <a:p>
            <a:r>
              <a:rPr lang="en-US" sz="2000" dirty="0">
                <a:cs typeface="Times New Roman" panose="02020603050405020304" pitchFamily="18" charset="0"/>
              </a:rPr>
              <a:t>Melanie Mitchell on The Barrier of Meaning:</a:t>
            </a:r>
          </a:p>
          <a:p>
            <a:r>
              <a:rPr lang="en-US" sz="2000" dirty="0">
                <a:cs typeface="Times New Roman" panose="02020603050405020304" pitchFamily="18" charset="0"/>
                <a:hlinkClick r:id="rId2"/>
              </a:rPr>
              <a:t>https://aaai.org/ojs/index.php/aimagazine/article/view/5259</a:t>
            </a:r>
            <a:r>
              <a:rPr lang="en-US" sz="2000" dirty="0">
                <a:cs typeface="Times New Roman" panose="02020603050405020304" pitchFamily="18" charset="0"/>
              </a:rPr>
              <a:t> </a:t>
            </a:r>
          </a:p>
          <a:p>
            <a:r>
              <a:rPr lang="en-US" sz="2000" dirty="0">
                <a:cs typeface="Times New Roman" panose="02020603050405020304" pitchFamily="18" charset="0"/>
                <a:hlinkClick r:id="rId3"/>
              </a:rPr>
              <a:t>https://www.nytimes.com/2018/11/05/opinion/artificial-intelligence-machine-learning.html</a:t>
            </a:r>
            <a:r>
              <a:rPr lang="en-US" sz="2000" dirty="0">
                <a:cs typeface="Times New Roman" panose="02020603050405020304" pitchFamily="18" charset="0"/>
              </a:rPr>
              <a:t> </a:t>
            </a:r>
          </a:p>
          <a:p>
            <a:r>
              <a:rPr lang="en-US" sz="2000" dirty="0">
                <a:cs typeface="Times New Roman" panose="02020603050405020304" pitchFamily="18" charset="0"/>
                <a:hlinkClick r:id="rId4"/>
              </a:rPr>
              <a:t>https://pdxscholar.library.pdx.edu/compsci_fac/194/</a:t>
            </a:r>
            <a:r>
              <a:rPr lang="en-US" sz="2000" dirty="0">
                <a:cs typeface="Times New Roman" panose="02020603050405020304" pitchFamily="18" charset="0"/>
              </a:rPr>
              <a:t> </a:t>
            </a:r>
          </a:p>
        </p:txBody>
      </p:sp>
      <p:sp>
        <p:nvSpPr>
          <p:cNvPr id="3" name="TextBox 2">
            <a:extLst>
              <a:ext uri="{FF2B5EF4-FFF2-40B4-BE49-F238E27FC236}">
                <a16:creationId xmlns:a16="http://schemas.microsoft.com/office/drawing/2014/main" id="{6219CD69-80A8-4818-81D4-1617144FC92C}"/>
              </a:ext>
            </a:extLst>
          </p:cNvPr>
          <p:cNvSpPr txBox="1"/>
          <p:nvPr/>
        </p:nvSpPr>
        <p:spPr>
          <a:xfrm>
            <a:off x="609600" y="2819400"/>
            <a:ext cx="8153400" cy="1938992"/>
          </a:xfrm>
          <a:prstGeom prst="rect">
            <a:avLst/>
          </a:prstGeom>
          <a:noFill/>
        </p:spPr>
        <p:txBody>
          <a:bodyPr wrap="square" rtlCol="0">
            <a:spAutoFit/>
          </a:bodyPr>
          <a:lstStyle/>
          <a:p>
            <a:r>
              <a:rPr lang="en-US" sz="2000" dirty="0">
                <a:cs typeface="Times New Roman" panose="02020603050405020304" pitchFamily="18" charset="0"/>
              </a:rPr>
              <a:t>Questioning the direction of AI today:</a:t>
            </a:r>
          </a:p>
          <a:p>
            <a:r>
              <a:rPr lang="en-US" sz="2000" dirty="0">
                <a:cs typeface="Times New Roman" panose="02020603050405020304" pitchFamily="18" charset="0"/>
                <a:hlinkClick r:id="rId5"/>
              </a:rPr>
              <a:t>https://www.technologyreview.com/2020/08/18/1007196/ai-research-machine-learning-applications-problems-opinion/</a:t>
            </a:r>
            <a:endParaRPr lang="en-US" sz="2000" dirty="0">
              <a:cs typeface="Times New Roman" panose="02020603050405020304" pitchFamily="18" charset="0"/>
            </a:endParaRPr>
          </a:p>
          <a:p>
            <a:r>
              <a:rPr lang="en-US" sz="2000" dirty="0">
                <a:cs typeface="Times New Roman" panose="02020603050405020304" pitchFamily="18" charset="0"/>
                <a:hlinkClick r:id="rId6"/>
              </a:rPr>
              <a:t>https://spectrum.ieee.org/deep-learning-computational-cost#toggle-gdpr</a:t>
            </a:r>
            <a:endParaRPr lang="en-US" sz="2000" dirty="0">
              <a:cs typeface="Times New Roman" panose="02020603050405020304" pitchFamily="18" charset="0"/>
            </a:endParaRPr>
          </a:p>
          <a:p>
            <a:r>
              <a:rPr lang="en-US" sz="2000" dirty="0">
                <a:cs typeface="Times New Roman" panose="02020603050405020304" pitchFamily="18" charset="0"/>
                <a:hlinkClick r:id="rId7"/>
              </a:rPr>
              <a:t>https://www.theatlantic.com/technology/archive/2021/09/eric-schmidt-artificial-intelligence-misinformation/620218/</a:t>
            </a:r>
            <a:r>
              <a:rPr lang="en-US" sz="2000" dirty="0">
                <a:cs typeface="Times New Roman" panose="02020603050405020304" pitchFamily="18" charset="0"/>
              </a:rPr>
              <a:t> </a:t>
            </a:r>
          </a:p>
        </p:txBody>
      </p:sp>
      <p:sp>
        <p:nvSpPr>
          <p:cNvPr id="4" name="TextBox 3">
            <a:extLst>
              <a:ext uri="{FF2B5EF4-FFF2-40B4-BE49-F238E27FC236}">
                <a16:creationId xmlns:a16="http://schemas.microsoft.com/office/drawing/2014/main" id="{7AF8021B-D4B1-41F8-8EF8-DB955CABB795}"/>
              </a:ext>
            </a:extLst>
          </p:cNvPr>
          <p:cNvSpPr txBox="1"/>
          <p:nvPr/>
        </p:nvSpPr>
        <p:spPr>
          <a:xfrm>
            <a:off x="609600" y="4955976"/>
            <a:ext cx="7620000" cy="1015663"/>
          </a:xfrm>
          <a:prstGeom prst="rect">
            <a:avLst/>
          </a:prstGeom>
          <a:noFill/>
        </p:spPr>
        <p:txBody>
          <a:bodyPr wrap="square" rtlCol="0">
            <a:spAutoFit/>
          </a:bodyPr>
          <a:lstStyle/>
          <a:p>
            <a:r>
              <a:rPr lang="en-US" sz="2000" dirty="0">
                <a:cs typeface="Times New Roman" panose="02020603050405020304" pitchFamily="18" charset="0"/>
              </a:rPr>
              <a:t>On the importance of mistakes for intelligence:</a:t>
            </a:r>
          </a:p>
          <a:p>
            <a:r>
              <a:rPr lang="en-US" sz="2000" dirty="0">
                <a:cs typeface="Times New Roman" panose="02020603050405020304" pitchFamily="18" charset="0"/>
                <a:hlinkClick r:id="rId8"/>
              </a:rPr>
              <a:t>https://www.newyorker.com/science/maria-konnikova/why-are-babies-so-dumb-if-humans-are-so-smart</a:t>
            </a:r>
            <a:r>
              <a:rPr lang="en-US" sz="2000" dirty="0">
                <a:cs typeface="Times New Roman" panose="02020603050405020304" pitchFamily="18" charset="0"/>
              </a:rPr>
              <a:t> </a:t>
            </a:r>
          </a:p>
        </p:txBody>
      </p:sp>
    </p:spTree>
    <p:extLst>
      <p:ext uri="{BB962C8B-B14F-4D97-AF65-F5344CB8AC3E}">
        <p14:creationId xmlns:p14="http://schemas.microsoft.com/office/powerpoint/2010/main" val="1707480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4A1082-DAE3-4448-8D51-33340F8669C3}"/>
              </a:ext>
            </a:extLst>
          </p:cNvPr>
          <p:cNvSpPr txBox="1"/>
          <p:nvPr/>
        </p:nvSpPr>
        <p:spPr>
          <a:xfrm>
            <a:off x="533400" y="1066800"/>
            <a:ext cx="7848600" cy="5016758"/>
          </a:xfrm>
          <a:prstGeom prst="rect">
            <a:avLst/>
          </a:prstGeom>
          <a:noFill/>
        </p:spPr>
        <p:txBody>
          <a:bodyPr wrap="square" rtlCol="0">
            <a:spAutoFit/>
          </a:bodyPr>
          <a:lstStyle/>
          <a:p>
            <a:r>
              <a:rPr lang="en-US" sz="2000" b="1" dirty="0">
                <a:solidFill>
                  <a:srgbClr val="FF0000"/>
                </a:solidFill>
                <a:cs typeface="Times New Roman" panose="02020603050405020304" pitchFamily="18" charset="0"/>
              </a:rPr>
              <a:t>General Books</a:t>
            </a:r>
          </a:p>
          <a:p>
            <a:endParaRPr lang="en-US" sz="2000" dirty="0">
              <a:cs typeface="Times New Roman" panose="02020603050405020304" pitchFamily="18" charset="0"/>
            </a:endParaRPr>
          </a:p>
          <a:p>
            <a:r>
              <a:rPr lang="en-US" sz="1600" dirty="0">
                <a:cs typeface="Times New Roman" panose="02020603050405020304" pitchFamily="18" charset="0"/>
              </a:rPr>
              <a:t>M. Mitchell, “Artificial Intelligence: A Guide for Thinking Humans”, Farrar, Strauss, and Giroux, 2019.</a:t>
            </a:r>
          </a:p>
          <a:p>
            <a:endParaRPr lang="en-US" sz="1600" dirty="0">
              <a:cs typeface="Times New Roman" panose="02020603050405020304" pitchFamily="18" charset="0"/>
            </a:endParaRPr>
          </a:p>
          <a:p>
            <a:r>
              <a:rPr lang="en-US" sz="1600" dirty="0">
                <a:cs typeface="Times New Roman" panose="02020603050405020304" pitchFamily="18" charset="0"/>
              </a:rPr>
              <a:t>G. Marcus and E. Davis, “Rebooting AI: Building Artificial Intelligence We Can Trust”, Pantheon, 2019.</a:t>
            </a:r>
          </a:p>
          <a:p>
            <a:endParaRPr lang="en-US" sz="1600" dirty="0">
              <a:cs typeface="Times New Roman" panose="02020603050405020304" pitchFamily="18" charset="0"/>
            </a:endParaRPr>
          </a:p>
          <a:p>
            <a:r>
              <a:rPr lang="en-US" sz="1600" dirty="0">
                <a:cs typeface="Times New Roman" panose="02020603050405020304" pitchFamily="18" charset="0"/>
              </a:rPr>
              <a:t>M. </a:t>
            </a:r>
            <a:r>
              <a:rPr lang="en-US" sz="1600" dirty="0" err="1">
                <a:cs typeface="Times New Roman" panose="02020603050405020304" pitchFamily="18" charset="0"/>
              </a:rPr>
              <a:t>Tegmark</a:t>
            </a:r>
            <a:r>
              <a:rPr lang="en-US" sz="1600" dirty="0">
                <a:cs typeface="Times New Roman" panose="02020603050405020304" pitchFamily="18" charset="0"/>
              </a:rPr>
              <a:t>, “Life 3.0: Being Human in the Age of Artificial Intelligence”,  Knopf, 2017.</a:t>
            </a:r>
          </a:p>
          <a:p>
            <a:endParaRPr lang="en-US" sz="1600" dirty="0">
              <a:cs typeface="Times New Roman" panose="02020603050405020304" pitchFamily="18" charset="0"/>
            </a:endParaRPr>
          </a:p>
          <a:p>
            <a:r>
              <a:rPr lang="en-US" sz="1600" dirty="0">
                <a:cs typeface="Times New Roman" panose="02020603050405020304" pitchFamily="18" charset="0"/>
              </a:rPr>
              <a:t>N. Bostrom, “Superintelligence: Paths, Dangers, Strategies”, Oxford University Press, 2016</a:t>
            </a:r>
          </a:p>
          <a:p>
            <a:endParaRPr lang="en-US" sz="1600" dirty="0">
              <a:cs typeface="Times New Roman" panose="02020603050405020304" pitchFamily="18" charset="0"/>
            </a:endParaRPr>
          </a:p>
          <a:p>
            <a:endParaRPr lang="en-US" sz="1600" dirty="0">
              <a:cs typeface="Times New Roman" panose="02020603050405020304" pitchFamily="18" charset="0"/>
            </a:endParaRPr>
          </a:p>
          <a:p>
            <a:r>
              <a:rPr lang="en-US" sz="2000" b="1" dirty="0">
                <a:solidFill>
                  <a:srgbClr val="FF0000"/>
                </a:solidFill>
                <a:cs typeface="Times New Roman" panose="02020603050405020304" pitchFamily="18" charset="0"/>
              </a:rPr>
              <a:t>Textbooks</a:t>
            </a:r>
            <a:endParaRPr lang="en-US" sz="1600" dirty="0">
              <a:cs typeface="Times New Roman" panose="02020603050405020304" pitchFamily="18" charset="0"/>
            </a:endParaRPr>
          </a:p>
          <a:p>
            <a:pPr>
              <a:spcBef>
                <a:spcPts val="600"/>
              </a:spcBef>
            </a:pPr>
            <a:r>
              <a:rPr lang="en-US" sz="1600" dirty="0">
                <a:cs typeface="Times New Roman" panose="02020603050405020304" pitchFamily="18" charset="0"/>
              </a:rPr>
              <a:t>C.C. Aggarwal, “Neural Networks for Deep Learning: A Textbook”, Springer, 2018.</a:t>
            </a:r>
          </a:p>
          <a:p>
            <a:pPr>
              <a:spcBef>
                <a:spcPts val="600"/>
              </a:spcBef>
            </a:pPr>
            <a:r>
              <a:rPr lang="en-US" sz="1600" dirty="0">
                <a:cs typeface="Times New Roman" panose="02020603050405020304" pitchFamily="18" charset="0"/>
              </a:rPr>
              <a:t>E. </a:t>
            </a:r>
            <a:r>
              <a:rPr lang="en-US" sz="1600" dirty="0" err="1">
                <a:cs typeface="Times New Roman" panose="02020603050405020304" pitchFamily="18" charset="0"/>
              </a:rPr>
              <a:t>Alpaydin</a:t>
            </a:r>
            <a:r>
              <a:rPr lang="en-US" sz="1600" dirty="0">
                <a:cs typeface="Times New Roman" panose="02020603050405020304" pitchFamily="18" charset="0"/>
              </a:rPr>
              <a:t>, “Introduction to Machine Learning”, MIT Press, 2010.</a:t>
            </a:r>
          </a:p>
          <a:p>
            <a:pPr>
              <a:spcBef>
                <a:spcPts val="600"/>
              </a:spcBef>
            </a:pPr>
            <a:r>
              <a:rPr lang="en-US" sz="1600" dirty="0">
                <a:cs typeface="Times New Roman" panose="02020603050405020304" pitchFamily="18" charset="0"/>
              </a:rPr>
              <a:t>K.P. Murphy, “Machine Learning: A Probabilistic Perspective”, MIT Press, 2012</a:t>
            </a:r>
          </a:p>
          <a:p>
            <a:pPr>
              <a:spcBef>
                <a:spcPts val="600"/>
              </a:spcBef>
            </a:pPr>
            <a:r>
              <a:rPr lang="en-US" sz="1600" dirty="0">
                <a:cs typeface="Times New Roman" panose="02020603050405020304" pitchFamily="18" charset="0"/>
              </a:rPr>
              <a:t>I. Goodfellow, Y. </a:t>
            </a:r>
            <a:r>
              <a:rPr lang="en-US" sz="1600" dirty="0" err="1">
                <a:cs typeface="Times New Roman" panose="02020603050405020304" pitchFamily="18" charset="0"/>
              </a:rPr>
              <a:t>Bengio</a:t>
            </a:r>
            <a:r>
              <a:rPr lang="en-US" sz="1600" dirty="0">
                <a:cs typeface="Times New Roman" panose="02020603050405020304" pitchFamily="18" charset="0"/>
              </a:rPr>
              <a:t> and A. Courville, “Deep Learning”, MIT </a:t>
            </a:r>
            <a:r>
              <a:rPr lang="en-US" sz="1600" dirty="0" err="1">
                <a:cs typeface="Times New Roman" panose="02020603050405020304" pitchFamily="18" charset="0"/>
              </a:rPr>
              <a:t>Ptress</a:t>
            </a:r>
            <a:r>
              <a:rPr lang="en-US" sz="1600" dirty="0">
                <a:cs typeface="Times New Roman" panose="02020603050405020304" pitchFamily="18" charset="0"/>
              </a:rPr>
              <a:t>, 2016.</a:t>
            </a:r>
          </a:p>
        </p:txBody>
      </p:sp>
    </p:spTree>
    <p:extLst>
      <p:ext uri="{BB962C8B-B14F-4D97-AF65-F5344CB8AC3E}">
        <p14:creationId xmlns:p14="http://schemas.microsoft.com/office/powerpoint/2010/main" val="3696913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C674EC-3FB0-427B-B385-C0A62F6390F0}"/>
              </a:ext>
            </a:extLst>
          </p:cNvPr>
          <p:cNvSpPr/>
          <p:nvPr/>
        </p:nvSpPr>
        <p:spPr>
          <a:xfrm>
            <a:off x="449943" y="1744815"/>
            <a:ext cx="9144000" cy="338554"/>
          </a:xfrm>
          <a:prstGeom prst="rect">
            <a:avLst/>
          </a:prstGeom>
        </p:spPr>
        <p:txBody>
          <a:bodyPr wrap="square">
            <a:spAutoFit/>
          </a:bodyPr>
          <a:lstStyle/>
          <a:p>
            <a:r>
              <a:rPr lang="en-US" sz="1600" dirty="0">
                <a:hlinkClick r:id="rId2"/>
              </a:rPr>
              <a:t>https://www.3quarksdaily.com/3quarksdaily/2015/08/fearing-artificial-intelligence.html</a:t>
            </a:r>
            <a:r>
              <a:rPr lang="en-US" sz="1600" dirty="0"/>
              <a:t> </a:t>
            </a:r>
          </a:p>
        </p:txBody>
      </p:sp>
      <p:sp>
        <p:nvSpPr>
          <p:cNvPr id="4" name="Rectangle 3">
            <a:extLst>
              <a:ext uri="{FF2B5EF4-FFF2-40B4-BE49-F238E27FC236}">
                <a16:creationId xmlns:a16="http://schemas.microsoft.com/office/drawing/2014/main" id="{B2ADF162-9CB3-4B7C-9502-84665A673F5D}"/>
              </a:ext>
            </a:extLst>
          </p:cNvPr>
          <p:cNvSpPr/>
          <p:nvPr/>
        </p:nvSpPr>
        <p:spPr>
          <a:xfrm>
            <a:off x="431800" y="2090626"/>
            <a:ext cx="7695726" cy="338554"/>
          </a:xfrm>
          <a:prstGeom prst="rect">
            <a:avLst/>
          </a:prstGeom>
        </p:spPr>
        <p:txBody>
          <a:bodyPr wrap="square">
            <a:spAutoFit/>
          </a:bodyPr>
          <a:lstStyle/>
          <a:p>
            <a:r>
              <a:rPr lang="en-US" sz="1600" dirty="0">
                <a:hlinkClick r:id="rId3"/>
              </a:rPr>
              <a:t>https://www.3quarksdaily.com/3quarksdaily/2017/03/artificial-stupidity.html</a:t>
            </a:r>
            <a:r>
              <a:rPr lang="en-US" sz="1600" dirty="0"/>
              <a:t> </a:t>
            </a:r>
          </a:p>
        </p:txBody>
      </p:sp>
      <p:sp>
        <p:nvSpPr>
          <p:cNvPr id="5" name="Rectangle 4">
            <a:extLst>
              <a:ext uri="{FF2B5EF4-FFF2-40B4-BE49-F238E27FC236}">
                <a16:creationId xmlns:a16="http://schemas.microsoft.com/office/drawing/2014/main" id="{9E8484FA-A7FA-448E-AB32-8CD4070270CB}"/>
              </a:ext>
            </a:extLst>
          </p:cNvPr>
          <p:cNvSpPr/>
          <p:nvPr/>
        </p:nvSpPr>
        <p:spPr>
          <a:xfrm>
            <a:off x="431800" y="2436437"/>
            <a:ext cx="8712200" cy="1308050"/>
          </a:xfrm>
          <a:prstGeom prst="rect">
            <a:avLst/>
          </a:prstGeom>
        </p:spPr>
        <p:txBody>
          <a:bodyPr wrap="square">
            <a:spAutoFit/>
          </a:bodyPr>
          <a:lstStyle/>
          <a:p>
            <a:r>
              <a:rPr lang="en-US" sz="1600" dirty="0">
                <a:hlinkClick r:id="rId4"/>
              </a:rPr>
              <a:t>https://www.3quarksdaily.com/3quarksdaily/2019/02/what-ai-fails-to-understand-for-now.html</a:t>
            </a:r>
            <a:endParaRPr lang="en-US" sz="1600" dirty="0"/>
          </a:p>
          <a:p>
            <a:pPr>
              <a:spcBef>
                <a:spcPts val="600"/>
              </a:spcBef>
            </a:pPr>
            <a:r>
              <a:rPr lang="en-US" sz="1600" dirty="0">
                <a:hlinkClick r:id="rId5"/>
              </a:rPr>
              <a:t>https://3quarksdaily.com/3quarksdaily/2020/12/to-build-a-terminator.html</a:t>
            </a:r>
            <a:r>
              <a:rPr lang="en-US" sz="1600" dirty="0"/>
              <a:t> </a:t>
            </a:r>
          </a:p>
          <a:p>
            <a:pPr>
              <a:spcBef>
                <a:spcPts val="1200"/>
              </a:spcBef>
            </a:pPr>
            <a:r>
              <a:rPr lang="en-US" sz="1600" dirty="0">
                <a:hlinkClick r:id="rId6"/>
              </a:rPr>
              <a:t>https://3quarksdaily.com/3quarksdaily/2021/06/between-golem-and-god-the-future-of-ai.html</a:t>
            </a:r>
            <a:endParaRPr lang="en-US" sz="1600" dirty="0"/>
          </a:p>
          <a:p>
            <a:endParaRPr lang="en-US" sz="1600" dirty="0"/>
          </a:p>
        </p:txBody>
      </p:sp>
      <p:sp>
        <p:nvSpPr>
          <p:cNvPr id="10" name="TextBox 9">
            <a:extLst>
              <a:ext uri="{FF2B5EF4-FFF2-40B4-BE49-F238E27FC236}">
                <a16:creationId xmlns:a16="http://schemas.microsoft.com/office/drawing/2014/main" id="{DC445191-4136-4A89-8A80-E200A5650BC5}"/>
              </a:ext>
            </a:extLst>
          </p:cNvPr>
          <p:cNvSpPr txBox="1"/>
          <p:nvPr/>
        </p:nvSpPr>
        <p:spPr>
          <a:xfrm>
            <a:off x="442686" y="990600"/>
            <a:ext cx="3925242"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To read some of my opinions on AI:</a:t>
            </a:r>
          </a:p>
        </p:txBody>
      </p:sp>
      <p:sp>
        <p:nvSpPr>
          <p:cNvPr id="7" name="Rectangle 6">
            <a:extLst>
              <a:ext uri="{FF2B5EF4-FFF2-40B4-BE49-F238E27FC236}">
                <a16:creationId xmlns:a16="http://schemas.microsoft.com/office/drawing/2014/main" id="{28B9C45B-7E2B-481C-978C-D3434DCE764A}"/>
              </a:ext>
            </a:extLst>
          </p:cNvPr>
          <p:cNvSpPr/>
          <p:nvPr/>
        </p:nvSpPr>
        <p:spPr>
          <a:xfrm>
            <a:off x="464457" y="1406261"/>
            <a:ext cx="8229600" cy="338554"/>
          </a:xfrm>
          <a:prstGeom prst="rect">
            <a:avLst/>
          </a:prstGeom>
        </p:spPr>
        <p:txBody>
          <a:bodyPr wrap="square">
            <a:spAutoFit/>
          </a:bodyPr>
          <a:lstStyle/>
          <a:p>
            <a:r>
              <a:rPr lang="en-US" sz="1600" dirty="0">
                <a:hlinkClick r:id="rId7"/>
              </a:rPr>
              <a:t>http://barbarikon.blogspot.com/2014/04/understanding-artificial-intelligence.html</a:t>
            </a:r>
            <a:r>
              <a:rPr lang="en-US" sz="1600" dirty="0"/>
              <a:t> </a:t>
            </a:r>
          </a:p>
        </p:txBody>
      </p:sp>
    </p:spTree>
    <p:extLst>
      <p:ext uri="{BB962C8B-B14F-4D97-AF65-F5344CB8AC3E}">
        <p14:creationId xmlns:p14="http://schemas.microsoft.com/office/powerpoint/2010/main" val="875548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B25D144-2F36-4746-AEA1-C43ECD760BA3}"/>
              </a:ext>
            </a:extLst>
          </p:cNvPr>
          <p:cNvSpPr txBox="1">
            <a:spLocks noChangeArrowheads="1"/>
          </p:cNvSpPr>
          <p:nvPr/>
        </p:nvSpPr>
        <p:spPr bwMode="auto">
          <a:xfrm>
            <a:off x="1899088" y="838200"/>
            <a:ext cx="5345822"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Intelligence as Emergent Dynamics</a:t>
            </a:r>
          </a:p>
        </p:txBody>
      </p:sp>
      <p:sp>
        <p:nvSpPr>
          <p:cNvPr id="4" name="TextBox 3">
            <a:extLst>
              <a:ext uri="{FF2B5EF4-FFF2-40B4-BE49-F238E27FC236}">
                <a16:creationId xmlns:a16="http://schemas.microsoft.com/office/drawing/2014/main" id="{D1949F9B-67A3-4603-9426-202BF56BB0D2}"/>
              </a:ext>
            </a:extLst>
          </p:cNvPr>
          <p:cNvSpPr txBox="1"/>
          <p:nvPr/>
        </p:nvSpPr>
        <p:spPr>
          <a:xfrm>
            <a:off x="457200" y="5257800"/>
            <a:ext cx="8372670" cy="1092607"/>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This is called the </a:t>
            </a:r>
            <a:r>
              <a:rPr lang="en-US" sz="2000" b="1" dirty="0">
                <a:solidFill>
                  <a:srgbClr val="FF0000"/>
                </a:solidFill>
                <a:cs typeface="Times New Roman" panose="02020603050405020304" pitchFamily="18" charset="0"/>
              </a:rPr>
              <a:t>embodied Intelligence framework</a:t>
            </a:r>
            <a:r>
              <a:rPr lang="en-US" sz="2000" dirty="0">
                <a:cs typeface="Times New Roman" panose="02020603050405020304" pitchFamily="18" charset="0"/>
              </a:rPr>
              <a:t>.</a:t>
            </a:r>
          </a:p>
          <a:p>
            <a:pPr>
              <a:spcBef>
                <a:spcPts val="600"/>
              </a:spcBef>
            </a:pPr>
            <a:r>
              <a:rPr lang="en-US" sz="2000" dirty="0">
                <a:cs typeface="Times New Roman" panose="02020603050405020304" pitchFamily="18" charset="0"/>
              </a:rPr>
              <a:t>It sees intelligence as just another physical biological process, but one that is accessible to consciousness.</a:t>
            </a:r>
          </a:p>
        </p:txBody>
      </p:sp>
      <p:sp>
        <p:nvSpPr>
          <p:cNvPr id="5" name="TextBox 4">
            <a:extLst>
              <a:ext uri="{FF2B5EF4-FFF2-40B4-BE49-F238E27FC236}">
                <a16:creationId xmlns:a16="http://schemas.microsoft.com/office/drawing/2014/main" id="{BBE813FF-908B-4C5C-B820-A4A93534141B}"/>
              </a:ext>
            </a:extLst>
          </p:cNvPr>
          <p:cNvSpPr txBox="1"/>
          <p:nvPr/>
        </p:nvSpPr>
        <p:spPr>
          <a:xfrm>
            <a:off x="457200" y="1537662"/>
            <a:ext cx="8372670" cy="3477875"/>
          </a:xfrm>
          <a:prstGeom prst="rect">
            <a:avLst/>
          </a:prstGeom>
          <a:solidFill>
            <a:srgbClr val="CCFFFF"/>
          </a:solidFill>
          <a:ln>
            <a:solidFill>
              <a:schemeClr val="tx1"/>
            </a:solidFill>
          </a:ln>
        </p:spPr>
        <p:txBody>
          <a:bodyPr wrap="square" rtlCol="0">
            <a:spAutoFit/>
          </a:bodyPr>
          <a:lstStyle/>
          <a:p>
            <a:r>
              <a:rPr lang="en-US" sz="2000" b="1" u="sng" dirty="0">
                <a:solidFill>
                  <a:srgbClr val="FF0000"/>
                </a:solidFill>
                <a:cs typeface="Times New Roman" panose="02020603050405020304" pitchFamily="18" charset="0"/>
              </a:rPr>
              <a:t>Basic Elements</a:t>
            </a:r>
            <a:r>
              <a:rPr lang="en-US" sz="2000" b="1" dirty="0">
                <a:solidFill>
                  <a:srgbClr val="FF0000"/>
                </a:solidFill>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The world is a complex multiscale dynamical system </a:t>
            </a:r>
            <a:r>
              <a:rPr lang="en-US" sz="2000" dirty="0">
                <a:cs typeface="Times New Roman" panose="02020603050405020304" pitchFamily="18" charset="0"/>
                <a:sym typeface="Symbol" panose="05050102010706020507" pitchFamily="18" charset="2"/>
              </a:rPr>
              <a:t></a:t>
            </a:r>
            <a:r>
              <a:rPr lang="en-US" sz="2000" dirty="0">
                <a:cs typeface="Times New Roman" panose="02020603050405020304" pitchFamily="18" charset="0"/>
              </a:rPr>
              <a:t> </a:t>
            </a:r>
            <a:r>
              <a:rPr lang="en-US" sz="2000" b="1" dirty="0">
                <a:solidFill>
                  <a:srgbClr val="FF0000"/>
                </a:solidFill>
                <a:cs typeface="Times New Roman" panose="02020603050405020304" pitchFamily="18" charset="0"/>
              </a:rPr>
              <a:t>Environment</a:t>
            </a:r>
            <a:r>
              <a:rPr lang="en-US" sz="2000" dirty="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The organism is a complex multiscale dynamical system </a:t>
            </a:r>
            <a:r>
              <a:rPr lang="en-US" sz="2000" dirty="0">
                <a:cs typeface="Times New Roman" panose="02020603050405020304" pitchFamily="18" charset="0"/>
                <a:sym typeface="Symbol" panose="05050102010706020507" pitchFamily="18" charset="2"/>
              </a:rPr>
              <a:t></a:t>
            </a:r>
            <a:r>
              <a:rPr lang="en-US" sz="2000" dirty="0">
                <a:cs typeface="Times New Roman" panose="02020603050405020304" pitchFamily="18" charset="0"/>
              </a:rPr>
              <a:t> </a:t>
            </a:r>
            <a:r>
              <a:rPr lang="en-US" sz="2000" b="1" dirty="0">
                <a:solidFill>
                  <a:srgbClr val="FF0000"/>
                </a:solidFill>
                <a:cs typeface="Times New Roman" panose="02020603050405020304" pitchFamily="18" charset="0"/>
              </a:rPr>
              <a:t>Body</a:t>
            </a:r>
            <a:r>
              <a:rPr lang="en-US" sz="2000" dirty="0">
                <a:cs typeface="Times New Roman" panose="02020603050405020304" pitchFamily="18" charset="0"/>
                <a:sym typeface="Symbol" panose="05050102010706020507" pitchFamily="18" charset="2"/>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The body is embedded in the environment and interacts with it.</a:t>
            </a:r>
          </a:p>
          <a:p>
            <a:pPr marL="342900" indent="-342900">
              <a:spcBef>
                <a:spcPts val="600"/>
              </a:spcBef>
              <a:buFont typeface="Arial" panose="020B0604020202020204" pitchFamily="34" charset="0"/>
              <a:buChar char="•"/>
            </a:pPr>
            <a:r>
              <a:rPr lang="en-US" sz="2000" dirty="0">
                <a:cs typeface="Times New Roman" panose="02020603050405020304" pitchFamily="18" charset="0"/>
              </a:rPr>
              <a:t>Matter and information cycle continually through this coupled system.</a:t>
            </a:r>
          </a:p>
          <a:p>
            <a:pPr marL="342900" indent="-342900">
              <a:spcBef>
                <a:spcPts val="600"/>
              </a:spcBef>
              <a:buFont typeface="Arial" panose="020B0604020202020204" pitchFamily="34" charset="0"/>
              <a:buChar char="•"/>
            </a:pPr>
            <a:r>
              <a:rPr lang="en-US" sz="2000" dirty="0">
                <a:cs typeface="Times New Roman" panose="02020603050405020304" pitchFamily="18" charset="0"/>
              </a:rPr>
              <a:t>The body uses this dynamics to maintain its organizational integrity.</a:t>
            </a:r>
          </a:p>
          <a:p>
            <a:pPr marL="342900" indent="-342900">
              <a:spcBef>
                <a:spcPts val="600"/>
              </a:spcBef>
              <a:buFont typeface="Arial" panose="020B0604020202020204" pitchFamily="34" charset="0"/>
              <a:buChar char="•"/>
            </a:pPr>
            <a:r>
              <a:rPr lang="en-US" sz="2000" dirty="0">
                <a:cs typeface="Times New Roman" panose="02020603050405020304" pitchFamily="18" charset="0"/>
              </a:rPr>
              <a:t>Perception, cognition, behavior, emotion, etc., emerge from this dynamics. </a:t>
            </a:r>
          </a:p>
          <a:p>
            <a:pPr marL="342900" indent="-342900">
              <a:spcBef>
                <a:spcPts val="600"/>
              </a:spcBef>
              <a:buFont typeface="Arial" panose="020B0604020202020204" pitchFamily="34" charset="0"/>
              <a:buChar char="•"/>
            </a:pPr>
            <a:r>
              <a:rPr lang="en-US" sz="2000" dirty="0">
                <a:cs typeface="Times New Roman" panose="02020603050405020304" pitchFamily="18" charset="0"/>
              </a:rPr>
              <a:t>Learning = adapting the organism’s dynamics to improve function.</a:t>
            </a:r>
          </a:p>
          <a:p>
            <a:pPr marL="342900" indent="-342900">
              <a:spcBef>
                <a:spcPts val="600"/>
              </a:spcBef>
              <a:buFont typeface="Arial" panose="020B0604020202020204" pitchFamily="34" charset="0"/>
              <a:buChar char="•"/>
            </a:pPr>
            <a:r>
              <a:rPr lang="en-US" sz="2000" dirty="0">
                <a:cs typeface="Times New Roman" panose="02020603050405020304" pitchFamily="18" charset="0"/>
              </a:rPr>
              <a:t>Increased intelligence = More efficient adaptation to the environment.</a:t>
            </a:r>
          </a:p>
        </p:txBody>
      </p:sp>
    </p:spTree>
    <p:extLst>
      <p:ext uri="{BB962C8B-B14F-4D97-AF65-F5344CB8AC3E}">
        <p14:creationId xmlns:p14="http://schemas.microsoft.com/office/powerpoint/2010/main" val="2583310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0F33B9-88FF-4945-8DB9-F3BE76E322A3}"/>
              </a:ext>
            </a:extLst>
          </p:cNvPr>
          <p:cNvSpPr txBox="1"/>
          <p:nvPr/>
        </p:nvSpPr>
        <p:spPr>
          <a:xfrm>
            <a:off x="1679452" y="722955"/>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Building Intelligence</a:t>
            </a:r>
          </a:p>
        </p:txBody>
      </p:sp>
      <p:sp>
        <p:nvSpPr>
          <p:cNvPr id="5" name="TextBox 4">
            <a:extLst>
              <a:ext uri="{FF2B5EF4-FFF2-40B4-BE49-F238E27FC236}">
                <a16:creationId xmlns:a16="http://schemas.microsoft.com/office/drawing/2014/main" id="{5116AA50-FE09-49E4-898D-22243A9C3C4E}"/>
              </a:ext>
            </a:extLst>
          </p:cNvPr>
          <p:cNvSpPr txBox="1"/>
          <p:nvPr/>
        </p:nvSpPr>
        <p:spPr>
          <a:xfrm>
            <a:off x="319044" y="1525870"/>
            <a:ext cx="2673103" cy="4093428"/>
          </a:xfrm>
          <a:prstGeom prst="rect">
            <a:avLst/>
          </a:prstGeom>
          <a:solidFill>
            <a:srgbClr val="CCFFFF"/>
          </a:solidFill>
          <a:ln>
            <a:solidFill>
              <a:schemeClr val="tx1"/>
            </a:solidFill>
          </a:ln>
        </p:spPr>
        <p:txBody>
          <a:bodyPr wrap="square" rtlCol="0">
            <a:spAutoFit/>
          </a:bodyPr>
          <a:lstStyle/>
          <a:p>
            <a:pPr algn="ctr"/>
            <a:r>
              <a:rPr lang="en-US" b="1" u="sng" dirty="0">
                <a:cs typeface="Times New Roman" panose="02020603050405020304" pitchFamily="18" charset="0"/>
              </a:rPr>
              <a:t>Intelligence by Design</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computer programs that can do smart things.</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Put them on a computer with sensory input and verbal or mechanical output.</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Fine tune the programs manually or automatically.</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Do this separately for all functions of intelligence, and combine.</a:t>
            </a:r>
          </a:p>
        </p:txBody>
      </p:sp>
      <p:sp>
        <p:nvSpPr>
          <p:cNvPr id="6" name="TextBox 5">
            <a:extLst>
              <a:ext uri="{FF2B5EF4-FFF2-40B4-BE49-F238E27FC236}">
                <a16:creationId xmlns:a16="http://schemas.microsoft.com/office/drawing/2014/main" id="{BD49950C-4D2A-47C4-ACBE-C7372688A496}"/>
              </a:ext>
            </a:extLst>
          </p:cNvPr>
          <p:cNvSpPr txBox="1"/>
          <p:nvPr/>
        </p:nvSpPr>
        <p:spPr>
          <a:xfrm>
            <a:off x="3124200" y="1524000"/>
            <a:ext cx="2673104" cy="4093428"/>
          </a:xfrm>
          <a:prstGeom prst="rect">
            <a:avLst/>
          </a:prstGeom>
          <a:solidFill>
            <a:srgbClr val="FFFF99"/>
          </a:solidFill>
          <a:ln>
            <a:solidFill>
              <a:schemeClr val="tx1"/>
            </a:solidFill>
          </a:ln>
        </p:spPr>
        <p:txBody>
          <a:bodyPr wrap="square" rtlCol="0">
            <a:spAutoFit/>
          </a:bodyPr>
          <a:lstStyle/>
          <a:p>
            <a:pPr algn="ctr"/>
            <a:r>
              <a:rPr lang="en-US" b="1" u="sng" dirty="0">
                <a:cs typeface="Times New Roman" panose="02020603050405020304" pitchFamily="18" charset="0"/>
              </a:rPr>
              <a:t>Intelligence by Learning</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a (brain-like) system that can learn from data and produce output.</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Give the system a lot of data and let it learn.</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Test the learning with new data and new situations.</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Do this separately for all functions of intelligence, and combine.</a:t>
            </a:r>
          </a:p>
          <a:p>
            <a:pPr marL="285750" indent="-285750">
              <a:buFont typeface="Arial" panose="020B0604020202020204" pitchFamily="34" charset="0"/>
              <a:buChar char="•"/>
            </a:pPr>
            <a:endParaRPr lang="en-US" sz="1600" dirty="0">
              <a:cs typeface="Times New Roman" panose="02020603050405020304" pitchFamily="18" charset="0"/>
            </a:endParaRPr>
          </a:p>
        </p:txBody>
      </p:sp>
      <p:sp>
        <p:nvSpPr>
          <p:cNvPr id="7" name="TextBox 6">
            <a:extLst>
              <a:ext uri="{FF2B5EF4-FFF2-40B4-BE49-F238E27FC236}">
                <a16:creationId xmlns:a16="http://schemas.microsoft.com/office/drawing/2014/main" id="{26376A65-92D3-47A6-A56D-F4EC46376CF3}"/>
              </a:ext>
            </a:extLst>
          </p:cNvPr>
          <p:cNvSpPr txBox="1"/>
          <p:nvPr/>
        </p:nvSpPr>
        <p:spPr>
          <a:xfrm>
            <a:off x="5929357" y="1518397"/>
            <a:ext cx="2819399" cy="4093428"/>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u="sng" dirty="0">
                <a:cs typeface="Times New Roman" panose="02020603050405020304" pitchFamily="18" charset="0"/>
              </a:rPr>
              <a:t>Intelligence by Emergence</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a physical system with sensory input, verbal and mechanical output, simple interacting behaviors, and learning.</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Let it learn by experience in the real-world.</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Let the functions of intelligence emerge from the experience and learning.</a:t>
            </a:r>
          </a:p>
          <a:p>
            <a:pPr marL="285750" indent="-285750">
              <a:buFont typeface="Arial" panose="020B0604020202020204" pitchFamily="34" charset="0"/>
              <a:buChar char="•"/>
            </a:pPr>
            <a:endParaRPr lang="en-US" sz="1600" dirty="0">
              <a:cs typeface="Times New Roman" panose="02020603050405020304" pitchFamily="18" charset="0"/>
            </a:endParaRPr>
          </a:p>
        </p:txBody>
      </p:sp>
    </p:spTree>
    <p:extLst>
      <p:ext uri="{BB962C8B-B14F-4D97-AF65-F5344CB8AC3E}">
        <p14:creationId xmlns:p14="http://schemas.microsoft.com/office/powerpoint/2010/main" val="3931987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16AA50-FE09-49E4-898D-22243A9C3C4E}"/>
              </a:ext>
            </a:extLst>
          </p:cNvPr>
          <p:cNvSpPr txBox="1"/>
          <p:nvPr/>
        </p:nvSpPr>
        <p:spPr>
          <a:xfrm>
            <a:off x="319044" y="1525870"/>
            <a:ext cx="2673103" cy="4093428"/>
          </a:xfrm>
          <a:prstGeom prst="rect">
            <a:avLst/>
          </a:prstGeom>
          <a:solidFill>
            <a:srgbClr val="CCFFFF"/>
          </a:solidFill>
          <a:ln>
            <a:solidFill>
              <a:schemeClr val="tx1"/>
            </a:solidFill>
          </a:ln>
        </p:spPr>
        <p:txBody>
          <a:bodyPr wrap="square" rtlCol="0">
            <a:spAutoFit/>
          </a:bodyPr>
          <a:lstStyle/>
          <a:p>
            <a:pPr algn="ctr"/>
            <a:r>
              <a:rPr lang="en-US" b="1" u="sng" dirty="0">
                <a:cs typeface="Times New Roman" panose="02020603050405020304" pitchFamily="18" charset="0"/>
              </a:rPr>
              <a:t>Intelligence by Design</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computer programs that can do smart things.</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Put them on a computer with sensory input and verbal or mechanical output.</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Fine tune the programs manually or automatically.</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Do this separately for all functions of intelligence, and combine.</a:t>
            </a:r>
          </a:p>
        </p:txBody>
      </p:sp>
      <p:sp>
        <p:nvSpPr>
          <p:cNvPr id="6" name="TextBox 5">
            <a:extLst>
              <a:ext uri="{FF2B5EF4-FFF2-40B4-BE49-F238E27FC236}">
                <a16:creationId xmlns:a16="http://schemas.microsoft.com/office/drawing/2014/main" id="{BD49950C-4D2A-47C4-ACBE-C7372688A496}"/>
              </a:ext>
            </a:extLst>
          </p:cNvPr>
          <p:cNvSpPr txBox="1"/>
          <p:nvPr/>
        </p:nvSpPr>
        <p:spPr>
          <a:xfrm>
            <a:off x="3124200" y="1524000"/>
            <a:ext cx="2673104" cy="4093428"/>
          </a:xfrm>
          <a:prstGeom prst="rect">
            <a:avLst/>
          </a:prstGeom>
          <a:solidFill>
            <a:srgbClr val="FFFF99"/>
          </a:solidFill>
          <a:ln>
            <a:solidFill>
              <a:schemeClr val="tx1"/>
            </a:solidFill>
          </a:ln>
        </p:spPr>
        <p:txBody>
          <a:bodyPr wrap="square" rtlCol="0">
            <a:spAutoFit/>
          </a:bodyPr>
          <a:lstStyle/>
          <a:p>
            <a:pPr algn="ctr"/>
            <a:r>
              <a:rPr lang="en-US" b="1" u="sng" dirty="0">
                <a:cs typeface="Times New Roman" panose="02020603050405020304" pitchFamily="18" charset="0"/>
              </a:rPr>
              <a:t>Intelligence by Learning</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a (brain-like) system that can learn from data and produce output.</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Give the system a lot of data and let it learn.</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Test the learning with new data and new situations.</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Do this separately for all functions of intelligence, and combine.</a:t>
            </a:r>
          </a:p>
          <a:p>
            <a:pPr marL="285750" indent="-285750">
              <a:buFont typeface="Arial" panose="020B0604020202020204" pitchFamily="34" charset="0"/>
              <a:buChar char="•"/>
            </a:pPr>
            <a:endParaRPr lang="en-US" sz="1600" dirty="0">
              <a:cs typeface="Times New Roman" panose="02020603050405020304" pitchFamily="18" charset="0"/>
            </a:endParaRPr>
          </a:p>
        </p:txBody>
      </p:sp>
      <p:sp>
        <p:nvSpPr>
          <p:cNvPr id="7" name="TextBox 6">
            <a:extLst>
              <a:ext uri="{FF2B5EF4-FFF2-40B4-BE49-F238E27FC236}">
                <a16:creationId xmlns:a16="http://schemas.microsoft.com/office/drawing/2014/main" id="{26376A65-92D3-47A6-A56D-F4EC46376CF3}"/>
              </a:ext>
            </a:extLst>
          </p:cNvPr>
          <p:cNvSpPr txBox="1"/>
          <p:nvPr/>
        </p:nvSpPr>
        <p:spPr>
          <a:xfrm>
            <a:off x="5929357" y="1518397"/>
            <a:ext cx="2819399" cy="4093428"/>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b="1" u="sng" dirty="0">
                <a:cs typeface="Times New Roman" panose="02020603050405020304" pitchFamily="18" charset="0"/>
              </a:rPr>
              <a:t>Intelligence by Emergence</a:t>
            </a:r>
          </a:p>
          <a:p>
            <a:endParaRPr lang="en-US"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Build a physical system with sensory input, verbal and mechanical output, simple interacting behaviors, and learning.</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Let it learn by experience in the real-world.</a:t>
            </a:r>
          </a:p>
          <a:p>
            <a:pPr marL="285750" indent="-285750">
              <a:buFont typeface="Arial" panose="020B0604020202020204" pitchFamily="34" charset="0"/>
              <a:buChar char="•"/>
            </a:pPr>
            <a:endParaRPr lang="en-US" sz="1600" dirty="0">
              <a:cs typeface="Times New Roman" panose="02020603050405020304" pitchFamily="18" charset="0"/>
            </a:endParaRPr>
          </a:p>
          <a:p>
            <a:pPr marL="285750" indent="-285750">
              <a:buFont typeface="Arial" panose="020B0604020202020204" pitchFamily="34" charset="0"/>
              <a:buChar char="•"/>
            </a:pPr>
            <a:r>
              <a:rPr lang="en-US" sz="1600" dirty="0">
                <a:cs typeface="Times New Roman" panose="02020603050405020304" pitchFamily="18" charset="0"/>
              </a:rPr>
              <a:t>Let the functions of intelligence emerge from the experience and learning.</a:t>
            </a:r>
          </a:p>
          <a:p>
            <a:pPr marL="285750" indent="-285750">
              <a:buFont typeface="Arial" panose="020B0604020202020204" pitchFamily="34" charset="0"/>
              <a:buChar char="•"/>
            </a:pPr>
            <a:endParaRPr lang="en-US" sz="1600" dirty="0">
              <a:cs typeface="Times New Roman" panose="02020603050405020304" pitchFamily="18" charset="0"/>
            </a:endParaRPr>
          </a:p>
        </p:txBody>
      </p:sp>
      <p:sp>
        <p:nvSpPr>
          <p:cNvPr id="8" name="TextBox 7">
            <a:extLst>
              <a:ext uri="{FF2B5EF4-FFF2-40B4-BE49-F238E27FC236}">
                <a16:creationId xmlns:a16="http://schemas.microsoft.com/office/drawing/2014/main" id="{2ED7D6A3-73EA-4476-AEBB-A191B6DD93D8}"/>
              </a:ext>
            </a:extLst>
          </p:cNvPr>
          <p:cNvSpPr txBox="1"/>
          <p:nvPr/>
        </p:nvSpPr>
        <p:spPr>
          <a:xfrm>
            <a:off x="2285741" y="5899622"/>
            <a:ext cx="4445448"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Do these have to be mutually exclusive?</a:t>
            </a:r>
          </a:p>
        </p:txBody>
      </p:sp>
      <p:sp>
        <p:nvSpPr>
          <p:cNvPr id="9" name="TextBox 8">
            <a:extLst>
              <a:ext uri="{FF2B5EF4-FFF2-40B4-BE49-F238E27FC236}">
                <a16:creationId xmlns:a16="http://schemas.microsoft.com/office/drawing/2014/main" id="{E0EAE348-3E90-4E79-9ECA-D4C30EFC1D5A}"/>
              </a:ext>
            </a:extLst>
          </p:cNvPr>
          <p:cNvSpPr txBox="1"/>
          <p:nvPr/>
        </p:nvSpPr>
        <p:spPr>
          <a:xfrm>
            <a:off x="1679452" y="722955"/>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Building Intelligence</a:t>
            </a:r>
          </a:p>
        </p:txBody>
      </p:sp>
    </p:spTree>
    <p:extLst>
      <p:ext uri="{BB962C8B-B14F-4D97-AF65-F5344CB8AC3E}">
        <p14:creationId xmlns:p14="http://schemas.microsoft.com/office/powerpoint/2010/main" val="393324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la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399" y="2133600"/>
            <a:ext cx="4067969"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623" y="1050566"/>
            <a:ext cx="1534545" cy="10830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613" y="2398617"/>
            <a:ext cx="2249083" cy="1265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age datas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95" y="3962400"/>
            <a:ext cx="2286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video datase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857" y="5410200"/>
            <a:ext cx="2286000" cy="1305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3425588" y="1539641"/>
            <a:ext cx="668740" cy="644001"/>
          </a:xfrm>
          <a:custGeom>
            <a:avLst/>
            <a:gdLst>
              <a:gd name="connsiteX0" fmla="*/ 0 w 668740"/>
              <a:gd name="connsiteY0" fmla="*/ 2556 h 644001"/>
              <a:gd name="connsiteX1" fmla="*/ 300251 w 668740"/>
              <a:gd name="connsiteY1" fmla="*/ 98090 h 644001"/>
              <a:gd name="connsiteX2" fmla="*/ 668740 w 668740"/>
              <a:gd name="connsiteY2" fmla="*/ 644001 h 644001"/>
              <a:gd name="connsiteX3" fmla="*/ 668740 w 668740"/>
              <a:gd name="connsiteY3" fmla="*/ 644001 h 644001"/>
              <a:gd name="connsiteX4" fmla="*/ 668740 w 668740"/>
              <a:gd name="connsiteY4" fmla="*/ 644001 h 64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740" h="644001">
                <a:moveTo>
                  <a:pt x="0" y="2556"/>
                </a:moveTo>
                <a:cubicBezTo>
                  <a:pt x="94397" y="-3131"/>
                  <a:pt x="188794" y="-8818"/>
                  <a:pt x="300251" y="98090"/>
                </a:cubicBezTo>
                <a:cubicBezTo>
                  <a:pt x="411708" y="204998"/>
                  <a:pt x="668740" y="644001"/>
                  <a:pt x="668740" y="644001"/>
                </a:cubicBezTo>
                <a:lnTo>
                  <a:pt x="668740" y="644001"/>
                </a:lnTo>
                <a:lnTo>
                  <a:pt x="668740" y="644001"/>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79678" y="2975212"/>
            <a:ext cx="996286" cy="341194"/>
          </a:xfrm>
          <a:custGeom>
            <a:avLst/>
            <a:gdLst>
              <a:gd name="connsiteX0" fmla="*/ 0 w 996286"/>
              <a:gd name="connsiteY0" fmla="*/ 0 h 341194"/>
              <a:gd name="connsiteX1" fmla="*/ 423080 w 996286"/>
              <a:gd name="connsiteY1" fmla="*/ 218364 h 341194"/>
              <a:gd name="connsiteX2" fmla="*/ 996286 w 996286"/>
              <a:gd name="connsiteY2" fmla="*/ 341194 h 341194"/>
            </a:gdLst>
            <a:ahLst/>
            <a:cxnLst>
              <a:cxn ang="0">
                <a:pos x="connsiteX0" y="connsiteY0"/>
              </a:cxn>
              <a:cxn ang="0">
                <a:pos x="connsiteX1" y="connsiteY1"/>
              </a:cxn>
              <a:cxn ang="0">
                <a:pos x="connsiteX2" y="connsiteY2"/>
              </a:cxn>
            </a:cxnLst>
            <a:rect l="l" t="t" r="r" b="b"/>
            <a:pathLst>
              <a:path w="996286" h="341194">
                <a:moveTo>
                  <a:pt x="0" y="0"/>
                </a:moveTo>
                <a:cubicBezTo>
                  <a:pt x="128516" y="80749"/>
                  <a:pt x="257033" y="161498"/>
                  <a:pt x="423080" y="218364"/>
                </a:cubicBezTo>
                <a:cubicBezTo>
                  <a:pt x="589127" y="275230"/>
                  <a:pt x="792706" y="308212"/>
                  <a:pt x="996286" y="34119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606722" y="4708478"/>
            <a:ext cx="696036" cy="259307"/>
          </a:xfrm>
          <a:custGeom>
            <a:avLst/>
            <a:gdLst>
              <a:gd name="connsiteX0" fmla="*/ 0 w 696036"/>
              <a:gd name="connsiteY0" fmla="*/ 259307 h 259307"/>
              <a:gd name="connsiteX1" fmla="*/ 150126 w 696036"/>
              <a:gd name="connsiteY1" fmla="*/ 245659 h 259307"/>
              <a:gd name="connsiteX2" fmla="*/ 436729 w 696036"/>
              <a:gd name="connsiteY2" fmla="*/ 177421 h 259307"/>
              <a:gd name="connsiteX3" fmla="*/ 696036 w 696036"/>
              <a:gd name="connsiteY3" fmla="*/ 0 h 259307"/>
            </a:gdLst>
            <a:ahLst/>
            <a:cxnLst>
              <a:cxn ang="0">
                <a:pos x="connsiteX0" y="connsiteY0"/>
              </a:cxn>
              <a:cxn ang="0">
                <a:pos x="connsiteX1" y="connsiteY1"/>
              </a:cxn>
              <a:cxn ang="0">
                <a:pos x="connsiteX2" y="connsiteY2"/>
              </a:cxn>
              <a:cxn ang="0">
                <a:pos x="connsiteX3" y="connsiteY3"/>
              </a:cxn>
            </a:cxnLst>
            <a:rect l="l" t="t" r="r" b="b"/>
            <a:pathLst>
              <a:path w="696036" h="259307">
                <a:moveTo>
                  <a:pt x="0" y="259307"/>
                </a:moveTo>
                <a:cubicBezTo>
                  <a:pt x="38669" y="259307"/>
                  <a:pt x="77338" y="259307"/>
                  <a:pt x="150126" y="245659"/>
                </a:cubicBezTo>
                <a:cubicBezTo>
                  <a:pt x="222914" y="232011"/>
                  <a:pt x="345744" y="218364"/>
                  <a:pt x="436729" y="177421"/>
                </a:cubicBezTo>
                <a:cubicBezTo>
                  <a:pt x="527714" y="136478"/>
                  <a:pt x="611875" y="68239"/>
                  <a:pt x="696036"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384645" y="4967785"/>
            <a:ext cx="859809" cy="1214651"/>
          </a:xfrm>
          <a:custGeom>
            <a:avLst/>
            <a:gdLst>
              <a:gd name="connsiteX0" fmla="*/ 0 w 859809"/>
              <a:gd name="connsiteY0" fmla="*/ 1214651 h 1214651"/>
              <a:gd name="connsiteX1" fmla="*/ 300251 w 859809"/>
              <a:gd name="connsiteY1" fmla="*/ 1091821 h 1214651"/>
              <a:gd name="connsiteX2" fmla="*/ 655092 w 859809"/>
              <a:gd name="connsiteY2" fmla="*/ 682388 h 1214651"/>
              <a:gd name="connsiteX3" fmla="*/ 859809 w 859809"/>
              <a:gd name="connsiteY3" fmla="*/ 0 h 1214651"/>
            </a:gdLst>
            <a:ahLst/>
            <a:cxnLst>
              <a:cxn ang="0">
                <a:pos x="connsiteX0" y="connsiteY0"/>
              </a:cxn>
              <a:cxn ang="0">
                <a:pos x="connsiteX1" y="connsiteY1"/>
              </a:cxn>
              <a:cxn ang="0">
                <a:pos x="connsiteX2" y="connsiteY2"/>
              </a:cxn>
              <a:cxn ang="0">
                <a:pos x="connsiteX3" y="connsiteY3"/>
              </a:cxn>
            </a:cxnLst>
            <a:rect l="l" t="t" r="r" b="b"/>
            <a:pathLst>
              <a:path w="859809" h="1214651">
                <a:moveTo>
                  <a:pt x="0" y="1214651"/>
                </a:moveTo>
                <a:cubicBezTo>
                  <a:pt x="95534" y="1197591"/>
                  <a:pt x="191069" y="1180531"/>
                  <a:pt x="300251" y="1091821"/>
                </a:cubicBezTo>
                <a:cubicBezTo>
                  <a:pt x="409433" y="1003111"/>
                  <a:pt x="561832" y="864358"/>
                  <a:pt x="655092" y="682388"/>
                </a:cubicBezTo>
                <a:cubicBezTo>
                  <a:pt x="748352" y="500418"/>
                  <a:pt x="804080" y="250209"/>
                  <a:pt x="859809"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400800" y="1856096"/>
            <a:ext cx="1146412" cy="859808"/>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387152" y="2511188"/>
            <a:ext cx="1228299" cy="544082"/>
          </a:xfrm>
          <a:custGeom>
            <a:avLst/>
            <a:gdLst>
              <a:gd name="connsiteX0" fmla="*/ 0 w 1228299"/>
              <a:gd name="connsiteY0" fmla="*/ 532263 h 544082"/>
              <a:gd name="connsiteX1" fmla="*/ 368490 w 1228299"/>
              <a:gd name="connsiteY1" fmla="*/ 532263 h 544082"/>
              <a:gd name="connsiteX2" fmla="*/ 736979 w 1228299"/>
              <a:gd name="connsiteY2" fmla="*/ 409433 h 544082"/>
              <a:gd name="connsiteX3" fmla="*/ 941696 w 1228299"/>
              <a:gd name="connsiteY3" fmla="*/ 122830 h 544082"/>
              <a:gd name="connsiteX4" fmla="*/ 1228299 w 1228299"/>
              <a:gd name="connsiteY4" fmla="*/ 0 h 54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99" h="544082">
                <a:moveTo>
                  <a:pt x="0" y="532263"/>
                </a:moveTo>
                <a:cubicBezTo>
                  <a:pt x="122830" y="542499"/>
                  <a:pt x="245660" y="552735"/>
                  <a:pt x="368490" y="532263"/>
                </a:cubicBezTo>
                <a:cubicBezTo>
                  <a:pt x="491320" y="511791"/>
                  <a:pt x="641445" y="477672"/>
                  <a:pt x="736979" y="409433"/>
                </a:cubicBezTo>
                <a:cubicBezTo>
                  <a:pt x="832513" y="341194"/>
                  <a:pt x="859810" y="191069"/>
                  <a:pt x="941696" y="122830"/>
                </a:cubicBezTo>
                <a:cubicBezTo>
                  <a:pt x="1023582" y="54591"/>
                  <a:pt x="1125940" y="27295"/>
                  <a:pt x="1228299"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6332561" y="3166281"/>
            <a:ext cx="1282890" cy="289990"/>
          </a:xfrm>
          <a:custGeom>
            <a:avLst/>
            <a:gdLst>
              <a:gd name="connsiteX0" fmla="*/ 0 w 1282890"/>
              <a:gd name="connsiteY0" fmla="*/ 259307 h 289990"/>
              <a:gd name="connsiteX1" fmla="*/ 614149 w 1282890"/>
              <a:gd name="connsiteY1" fmla="*/ 286603 h 289990"/>
              <a:gd name="connsiteX2" fmla="*/ 968991 w 1282890"/>
              <a:gd name="connsiteY2" fmla="*/ 191068 h 289990"/>
              <a:gd name="connsiteX3" fmla="*/ 1091821 w 1282890"/>
              <a:gd name="connsiteY3" fmla="*/ 54591 h 289990"/>
              <a:gd name="connsiteX4" fmla="*/ 1282890 w 1282890"/>
              <a:gd name="connsiteY4" fmla="*/ 0 h 28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890" h="289990">
                <a:moveTo>
                  <a:pt x="0" y="259307"/>
                </a:moveTo>
                <a:cubicBezTo>
                  <a:pt x="226325" y="278641"/>
                  <a:pt x="452651" y="297976"/>
                  <a:pt x="614149" y="286603"/>
                </a:cubicBezTo>
                <a:cubicBezTo>
                  <a:pt x="775648" y="275230"/>
                  <a:pt x="889379" y="229737"/>
                  <a:pt x="968991" y="191068"/>
                </a:cubicBezTo>
                <a:cubicBezTo>
                  <a:pt x="1048603" y="152399"/>
                  <a:pt x="1039505" y="86436"/>
                  <a:pt x="1091821" y="54591"/>
                </a:cubicBezTo>
                <a:cubicBezTo>
                  <a:pt x="1144138" y="22746"/>
                  <a:pt x="1213514" y="11373"/>
                  <a:pt x="1282890"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6332561" y="3801793"/>
            <a:ext cx="1228299" cy="448732"/>
          </a:xfrm>
          <a:custGeom>
            <a:avLst/>
            <a:gdLst>
              <a:gd name="connsiteX0" fmla="*/ 0 w 1228299"/>
              <a:gd name="connsiteY0" fmla="*/ 532263 h 544082"/>
              <a:gd name="connsiteX1" fmla="*/ 368490 w 1228299"/>
              <a:gd name="connsiteY1" fmla="*/ 532263 h 544082"/>
              <a:gd name="connsiteX2" fmla="*/ 736979 w 1228299"/>
              <a:gd name="connsiteY2" fmla="*/ 409433 h 544082"/>
              <a:gd name="connsiteX3" fmla="*/ 941696 w 1228299"/>
              <a:gd name="connsiteY3" fmla="*/ 122830 h 544082"/>
              <a:gd name="connsiteX4" fmla="*/ 1228299 w 1228299"/>
              <a:gd name="connsiteY4" fmla="*/ 0 h 54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99" h="544082">
                <a:moveTo>
                  <a:pt x="0" y="532263"/>
                </a:moveTo>
                <a:cubicBezTo>
                  <a:pt x="122830" y="542499"/>
                  <a:pt x="245660" y="552735"/>
                  <a:pt x="368490" y="532263"/>
                </a:cubicBezTo>
                <a:cubicBezTo>
                  <a:pt x="491320" y="511791"/>
                  <a:pt x="641445" y="477672"/>
                  <a:pt x="736979" y="409433"/>
                </a:cubicBezTo>
                <a:cubicBezTo>
                  <a:pt x="832513" y="341194"/>
                  <a:pt x="859810" y="191069"/>
                  <a:pt x="941696" y="122830"/>
                </a:cubicBezTo>
                <a:cubicBezTo>
                  <a:pt x="1023582" y="54591"/>
                  <a:pt x="1125940" y="27295"/>
                  <a:pt x="1228299"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6172200" y="4830170"/>
            <a:ext cx="1375010" cy="1232567"/>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6216555" y="4243701"/>
            <a:ext cx="1398896" cy="861700"/>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47210" y="1611417"/>
            <a:ext cx="1250663" cy="400110"/>
          </a:xfrm>
          <a:prstGeom prst="rect">
            <a:avLst/>
          </a:prstGeom>
          <a:noFill/>
        </p:spPr>
        <p:txBody>
          <a:bodyPr wrap="none" rtlCol="0">
            <a:spAutoFit/>
          </a:bodyPr>
          <a:lstStyle/>
          <a:p>
            <a:r>
              <a:rPr lang="en-US" sz="2000" dirty="0">
                <a:cs typeface="Times New Roman" panose="02020603050405020304" pitchFamily="18" charset="0"/>
              </a:rPr>
              <a:t>Memories</a:t>
            </a:r>
          </a:p>
        </p:txBody>
      </p:sp>
      <p:sp>
        <p:nvSpPr>
          <p:cNvPr id="20" name="TextBox 19"/>
          <p:cNvSpPr txBox="1"/>
          <p:nvPr/>
        </p:nvSpPr>
        <p:spPr>
          <a:xfrm>
            <a:off x="7753195" y="2311133"/>
            <a:ext cx="838691" cy="400110"/>
          </a:xfrm>
          <a:prstGeom prst="rect">
            <a:avLst/>
          </a:prstGeom>
          <a:noFill/>
        </p:spPr>
        <p:txBody>
          <a:bodyPr wrap="none" rtlCol="0">
            <a:spAutoFit/>
          </a:bodyPr>
          <a:lstStyle/>
          <a:p>
            <a:r>
              <a:rPr lang="en-US" sz="2000" dirty="0">
                <a:cs typeface="Times New Roman" panose="02020603050405020304" pitchFamily="18" charset="0"/>
              </a:rPr>
              <a:t>Labels</a:t>
            </a:r>
          </a:p>
        </p:txBody>
      </p:sp>
      <p:sp>
        <p:nvSpPr>
          <p:cNvPr id="21" name="TextBox 20"/>
          <p:cNvSpPr txBox="1"/>
          <p:nvPr/>
        </p:nvSpPr>
        <p:spPr>
          <a:xfrm>
            <a:off x="7609247" y="2966226"/>
            <a:ext cx="1433919" cy="400110"/>
          </a:xfrm>
          <a:prstGeom prst="rect">
            <a:avLst/>
          </a:prstGeom>
          <a:noFill/>
        </p:spPr>
        <p:txBody>
          <a:bodyPr wrap="none" rtlCol="0">
            <a:spAutoFit/>
          </a:bodyPr>
          <a:lstStyle/>
          <a:p>
            <a:r>
              <a:rPr lang="en-US" sz="2000" dirty="0">
                <a:cs typeface="Times New Roman" panose="02020603050405020304" pitchFamily="18" charset="0"/>
              </a:rPr>
              <a:t>Translations</a:t>
            </a:r>
          </a:p>
        </p:txBody>
      </p:sp>
      <p:sp>
        <p:nvSpPr>
          <p:cNvPr id="22" name="TextBox 21"/>
          <p:cNvSpPr txBox="1"/>
          <p:nvPr/>
        </p:nvSpPr>
        <p:spPr>
          <a:xfrm>
            <a:off x="7677486" y="4026159"/>
            <a:ext cx="1168910" cy="400110"/>
          </a:xfrm>
          <a:prstGeom prst="rect">
            <a:avLst/>
          </a:prstGeom>
          <a:noFill/>
        </p:spPr>
        <p:txBody>
          <a:bodyPr wrap="none" rtlCol="0">
            <a:spAutoFit/>
          </a:bodyPr>
          <a:lstStyle/>
          <a:p>
            <a:r>
              <a:rPr lang="en-US" sz="2000" dirty="0">
                <a:cs typeface="Times New Roman" panose="02020603050405020304" pitchFamily="18" charset="0"/>
              </a:rPr>
              <a:t>Decisions</a:t>
            </a:r>
          </a:p>
        </p:txBody>
      </p:sp>
      <p:sp>
        <p:nvSpPr>
          <p:cNvPr id="23" name="TextBox 22"/>
          <p:cNvSpPr txBox="1"/>
          <p:nvPr/>
        </p:nvSpPr>
        <p:spPr>
          <a:xfrm>
            <a:off x="7753195" y="4935140"/>
            <a:ext cx="880369" cy="400110"/>
          </a:xfrm>
          <a:prstGeom prst="rect">
            <a:avLst/>
          </a:prstGeom>
          <a:noFill/>
        </p:spPr>
        <p:txBody>
          <a:bodyPr wrap="none" rtlCol="0">
            <a:spAutoFit/>
          </a:bodyPr>
          <a:lstStyle/>
          <a:p>
            <a:r>
              <a:rPr lang="en-US" sz="2000" dirty="0">
                <a:cs typeface="Times New Roman" panose="02020603050405020304" pitchFamily="18" charset="0"/>
              </a:rPr>
              <a:t>Advice</a:t>
            </a:r>
          </a:p>
        </p:txBody>
      </p:sp>
      <p:sp>
        <p:nvSpPr>
          <p:cNvPr id="25" name="TextBox 24"/>
          <p:cNvSpPr txBox="1"/>
          <p:nvPr/>
        </p:nvSpPr>
        <p:spPr>
          <a:xfrm>
            <a:off x="7615451" y="5782326"/>
            <a:ext cx="1509580" cy="400110"/>
          </a:xfrm>
          <a:prstGeom prst="rect">
            <a:avLst/>
          </a:prstGeom>
          <a:noFill/>
        </p:spPr>
        <p:txBody>
          <a:bodyPr wrap="none" rtlCol="0">
            <a:spAutoFit/>
          </a:bodyPr>
          <a:lstStyle/>
          <a:p>
            <a:r>
              <a:rPr lang="en-US" sz="2000" dirty="0">
                <a:cs typeface="Times New Roman" panose="02020603050405020304" pitchFamily="18" charset="0"/>
              </a:rPr>
              <a:t>Explanations</a:t>
            </a:r>
          </a:p>
        </p:txBody>
      </p:sp>
      <p:sp>
        <p:nvSpPr>
          <p:cNvPr id="13" name="TextBox 12"/>
          <p:cNvSpPr txBox="1"/>
          <p:nvPr/>
        </p:nvSpPr>
        <p:spPr>
          <a:xfrm>
            <a:off x="4297708" y="1007308"/>
            <a:ext cx="2052165"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So is this AI?</a:t>
            </a:r>
          </a:p>
        </p:txBody>
      </p:sp>
    </p:spTree>
    <p:extLst>
      <p:ext uri="{BB962C8B-B14F-4D97-AF65-F5344CB8AC3E}">
        <p14:creationId xmlns:p14="http://schemas.microsoft.com/office/powerpoint/2010/main" val="138124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Text Box 2"/>
          <p:cNvSpPr txBox="1">
            <a:spLocks noChangeArrowheads="1"/>
          </p:cNvSpPr>
          <p:nvPr/>
        </p:nvSpPr>
        <p:spPr bwMode="auto">
          <a:xfrm>
            <a:off x="1275500" y="870133"/>
            <a:ext cx="6815071"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The Classical “Symbolic” View of Intelligence</a:t>
            </a:r>
          </a:p>
        </p:txBody>
      </p:sp>
      <p:sp>
        <p:nvSpPr>
          <p:cNvPr id="506883" name="Text Box 3"/>
          <p:cNvSpPr txBox="1">
            <a:spLocks noChangeArrowheads="1"/>
          </p:cNvSpPr>
          <p:nvPr/>
        </p:nvSpPr>
        <p:spPr bwMode="auto">
          <a:xfrm>
            <a:off x="2405377" y="1404902"/>
            <a:ext cx="4460067" cy="461665"/>
          </a:xfrm>
          <a:prstGeom prst="rect">
            <a:avLst/>
          </a:prstGeom>
          <a:noFill/>
          <a:ln w="28575" cap="sq">
            <a:noFill/>
            <a:miter lim="800000"/>
            <a:headEnd type="none" w="sm" len="sm"/>
            <a:tailEnd type="none" w="lg" len="lg"/>
          </a:ln>
          <a:effectLst/>
        </p:spPr>
        <p:txBody>
          <a:bodyPr wrap="none">
            <a:spAutoFit/>
          </a:bodyPr>
          <a:lstStyle/>
          <a:p>
            <a:pPr>
              <a:spcBef>
                <a:spcPct val="30000"/>
              </a:spcBef>
            </a:pPr>
            <a:r>
              <a:rPr lang="en-US" sz="2400" b="1" dirty="0">
                <a:solidFill>
                  <a:srgbClr val="0070C0"/>
                </a:solidFill>
              </a:rPr>
              <a:t>The mind is abstract computation</a:t>
            </a:r>
          </a:p>
        </p:txBody>
      </p:sp>
      <p:pic>
        <p:nvPicPr>
          <p:cNvPr id="506885" name="Picture 5"/>
          <p:cNvPicPr>
            <a:picLocks noChangeAspect="1" noChangeArrowheads="1"/>
          </p:cNvPicPr>
          <p:nvPr/>
        </p:nvPicPr>
        <p:blipFill>
          <a:blip r:embed="rId3" cstate="print"/>
          <a:srcRect/>
          <a:stretch>
            <a:fillRect/>
          </a:stretch>
        </p:blipFill>
        <p:spPr bwMode="auto">
          <a:xfrm>
            <a:off x="2226611" y="2425958"/>
            <a:ext cx="1047750" cy="838200"/>
          </a:xfrm>
          <a:prstGeom prst="rect">
            <a:avLst/>
          </a:prstGeom>
          <a:noFill/>
          <a:ln w="28575" cap="sq">
            <a:noFill/>
            <a:miter lim="800000"/>
            <a:headEnd type="none" w="sm" len="sm"/>
            <a:tailEnd type="none" w="lg" len="lg"/>
          </a:ln>
          <a:effectLst/>
        </p:spPr>
      </p:pic>
      <p:pic>
        <p:nvPicPr>
          <p:cNvPr id="506886" name="Picture 6"/>
          <p:cNvPicPr>
            <a:picLocks noChangeAspect="1" noChangeArrowheads="1"/>
          </p:cNvPicPr>
          <p:nvPr/>
        </p:nvPicPr>
        <p:blipFill>
          <a:blip r:embed="rId4" cstate="print"/>
          <a:srcRect/>
          <a:stretch>
            <a:fillRect/>
          </a:stretch>
        </p:blipFill>
        <p:spPr bwMode="auto">
          <a:xfrm>
            <a:off x="495300" y="3448308"/>
            <a:ext cx="952500" cy="952500"/>
          </a:xfrm>
          <a:prstGeom prst="rect">
            <a:avLst/>
          </a:prstGeom>
          <a:noFill/>
          <a:ln w="28575" cap="sq">
            <a:noFill/>
            <a:miter lim="800000"/>
            <a:headEnd type="none" w="sm" len="sm"/>
            <a:tailEnd type="none" w="lg" len="lg"/>
          </a:ln>
          <a:effectLst/>
        </p:spPr>
      </p:pic>
      <p:pic>
        <p:nvPicPr>
          <p:cNvPr id="506888" name="Picture 8"/>
          <p:cNvPicPr>
            <a:picLocks noChangeAspect="1" noChangeArrowheads="1"/>
          </p:cNvPicPr>
          <p:nvPr/>
        </p:nvPicPr>
        <p:blipFill>
          <a:blip r:embed="rId5" cstate="print"/>
          <a:srcRect/>
          <a:stretch>
            <a:fillRect/>
          </a:stretch>
        </p:blipFill>
        <p:spPr bwMode="auto">
          <a:xfrm>
            <a:off x="2261536" y="4302546"/>
            <a:ext cx="1012825" cy="1519237"/>
          </a:xfrm>
          <a:prstGeom prst="rect">
            <a:avLst/>
          </a:prstGeom>
          <a:noFill/>
          <a:ln w="28575" cap="sq">
            <a:noFill/>
            <a:miter lim="800000"/>
            <a:headEnd type="none" w="sm" len="sm"/>
            <a:tailEnd type="none" w="lg" len="lg"/>
          </a:ln>
          <a:effectLst/>
        </p:spPr>
      </p:pic>
      <p:sp>
        <p:nvSpPr>
          <p:cNvPr id="506889" name="Text Box 9"/>
          <p:cNvSpPr txBox="1">
            <a:spLocks noChangeArrowheads="1"/>
          </p:cNvSpPr>
          <p:nvPr/>
        </p:nvSpPr>
        <p:spPr bwMode="auto">
          <a:xfrm>
            <a:off x="265176" y="1980971"/>
            <a:ext cx="3037948"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The Sense-Think-Act Cycle:</a:t>
            </a:r>
          </a:p>
        </p:txBody>
      </p:sp>
      <p:sp>
        <p:nvSpPr>
          <p:cNvPr id="506890" name="Line 10"/>
          <p:cNvSpPr>
            <a:spLocks noChangeShapeType="1"/>
          </p:cNvSpPr>
          <p:nvPr/>
        </p:nvSpPr>
        <p:spPr bwMode="auto">
          <a:xfrm flipV="1">
            <a:off x="1543051" y="2898238"/>
            <a:ext cx="683560" cy="435769"/>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06891" name="Line 11"/>
          <p:cNvSpPr>
            <a:spLocks noChangeShapeType="1"/>
          </p:cNvSpPr>
          <p:nvPr/>
        </p:nvSpPr>
        <p:spPr bwMode="auto">
          <a:xfrm>
            <a:off x="2767948" y="3370520"/>
            <a:ext cx="0" cy="877887"/>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06892" name="Line 12"/>
          <p:cNvSpPr>
            <a:spLocks noChangeShapeType="1"/>
          </p:cNvSpPr>
          <p:nvPr/>
        </p:nvSpPr>
        <p:spPr bwMode="auto">
          <a:xfrm flipH="1" flipV="1">
            <a:off x="1280413" y="4477853"/>
            <a:ext cx="895350" cy="795338"/>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06893" name="Text Box 13"/>
          <p:cNvSpPr txBox="1">
            <a:spLocks noChangeArrowheads="1"/>
          </p:cNvSpPr>
          <p:nvPr/>
        </p:nvSpPr>
        <p:spPr bwMode="auto">
          <a:xfrm>
            <a:off x="4635411" y="2131399"/>
            <a:ext cx="1968809" cy="400110"/>
          </a:xfrm>
          <a:prstGeom prst="rect">
            <a:avLst/>
          </a:prstGeom>
          <a:noFill/>
          <a:ln w="28575" cap="sq">
            <a:noFill/>
            <a:miter lim="800000"/>
            <a:headEnd type="none" w="sm" len="sm"/>
            <a:tailEnd type="none" w="lg" len="lg"/>
          </a:ln>
          <a:effectLst/>
        </p:spPr>
        <p:txBody>
          <a:bodyPr wrap="none">
            <a:spAutoFit/>
          </a:bodyPr>
          <a:lstStyle/>
          <a:p>
            <a:r>
              <a:rPr lang="en-US" sz="2000" b="1" u="sng" dirty="0"/>
              <a:t>Key Assumption:</a:t>
            </a:r>
          </a:p>
        </p:txBody>
      </p:sp>
      <p:sp>
        <p:nvSpPr>
          <p:cNvPr id="506894" name="Text Box 14"/>
          <p:cNvSpPr txBox="1">
            <a:spLocks noChangeArrowheads="1"/>
          </p:cNvSpPr>
          <p:nvPr/>
        </p:nvSpPr>
        <p:spPr bwMode="auto">
          <a:xfrm>
            <a:off x="4727663" y="2560985"/>
            <a:ext cx="4109908" cy="1015663"/>
          </a:xfrm>
          <a:prstGeom prst="rect">
            <a:avLst/>
          </a:prstGeom>
          <a:solidFill>
            <a:srgbClr val="333300"/>
          </a:solidFill>
          <a:ln w="28575" cap="sq">
            <a:solidFill>
              <a:srgbClr val="99CC00"/>
            </a:solidFill>
            <a:miter lim="800000"/>
            <a:headEnd type="none" w="sm" len="sm"/>
            <a:tailEnd type="none" w="lg" len="lg"/>
          </a:ln>
          <a:effectLst/>
        </p:spPr>
        <p:txBody>
          <a:bodyPr wrap="none">
            <a:spAutoFit/>
          </a:bodyPr>
          <a:lstStyle/>
          <a:p>
            <a:r>
              <a:rPr lang="en-US" sz="2000" dirty="0">
                <a:solidFill>
                  <a:srgbClr val="FFFF99"/>
                </a:solidFill>
              </a:rPr>
              <a:t>Intelligence can be produced by</a:t>
            </a:r>
          </a:p>
          <a:p>
            <a:r>
              <a:rPr lang="en-US" sz="2000" dirty="0">
                <a:solidFill>
                  <a:srgbClr val="FFFF99"/>
                </a:solidFill>
              </a:rPr>
              <a:t> implementing the </a:t>
            </a:r>
            <a:r>
              <a:rPr lang="en-US" sz="2000" b="1" i="1" dirty="0">
                <a:solidFill>
                  <a:srgbClr val="66FFFF"/>
                </a:solidFill>
              </a:rPr>
              <a:t>abstract processes</a:t>
            </a:r>
          </a:p>
          <a:p>
            <a:r>
              <a:rPr lang="en-US" sz="2000" dirty="0">
                <a:solidFill>
                  <a:srgbClr val="FFFF99"/>
                </a:solidFill>
              </a:rPr>
              <a:t> of the mind as </a:t>
            </a:r>
            <a:r>
              <a:rPr lang="en-US" sz="2000" b="1" i="1" dirty="0">
                <a:solidFill>
                  <a:srgbClr val="66FFFF"/>
                </a:solidFill>
              </a:rPr>
              <a:t>algorithms</a:t>
            </a:r>
          </a:p>
        </p:txBody>
      </p:sp>
      <p:sp>
        <p:nvSpPr>
          <p:cNvPr id="506895" name="Text Box 15"/>
          <p:cNvSpPr txBox="1">
            <a:spLocks noChangeArrowheads="1"/>
          </p:cNvSpPr>
          <p:nvPr/>
        </p:nvSpPr>
        <p:spPr bwMode="auto">
          <a:xfrm>
            <a:off x="4552861" y="3947499"/>
            <a:ext cx="1284391" cy="400110"/>
          </a:xfrm>
          <a:prstGeom prst="rect">
            <a:avLst/>
          </a:prstGeom>
          <a:noFill/>
          <a:ln w="28575" cap="sq">
            <a:noFill/>
            <a:miter lim="800000"/>
            <a:headEnd type="none" w="sm" len="sm"/>
            <a:tailEnd type="none" w="lg" len="lg"/>
          </a:ln>
          <a:effectLst/>
        </p:spPr>
        <p:txBody>
          <a:bodyPr wrap="none">
            <a:spAutoFit/>
          </a:bodyPr>
          <a:lstStyle/>
          <a:p>
            <a:r>
              <a:rPr lang="en-US" sz="2000" b="1" u="sng"/>
              <a:t>Approach:</a:t>
            </a:r>
          </a:p>
        </p:txBody>
      </p:sp>
      <p:sp>
        <p:nvSpPr>
          <p:cNvPr id="506896" name="Text Box 16"/>
          <p:cNvSpPr txBox="1">
            <a:spLocks noChangeArrowheads="1"/>
          </p:cNvSpPr>
          <p:nvPr/>
        </p:nvSpPr>
        <p:spPr bwMode="auto">
          <a:xfrm>
            <a:off x="4683036" y="4460262"/>
            <a:ext cx="4154535" cy="1769715"/>
          </a:xfrm>
          <a:prstGeom prst="rect">
            <a:avLst/>
          </a:prstGeom>
          <a:solidFill>
            <a:srgbClr val="993300"/>
          </a:solidFill>
          <a:ln w="28575" cap="sq">
            <a:solidFill>
              <a:srgbClr val="FF9900"/>
            </a:solidFill>
            <a:miter lim="800000"/>
            <a:headEnd type="none" w="sm" len="sm"/>
            <a:tailEnd type="none" w="lg" len="lg"/>
          </a:ln>
          <a:effectLst/>
        </p:spPr>
        <p:txBody>
          <a:bodyPr wrap="square">
            <a:spAutoFit/>
          </a:bodyPr>
          <a:lstStyle/>
          <a:p>
            <a:pPr marL="182880" indent="-182880">
              <a:buFontTx/>
              <a:buChar char="•"/>
            </a:pPr>
            <a:r>
              <a:rPr lang="en-US" sz="2000" dirty="0">
                <a:solidFill>
                  <a:srgbClr val="FFFF99"/>
                </a:solidFill>
              </a:rPr>
              <a:t>Implement algorithms for all the abstract processes.</a:t>
            </a:r>
          </a:p>
          <a:p>
            <a:pPr marL="182880" indent="-182880">
              <a:spcBef>
                <a:spcPct val="45000"/>
              </a:spcBef>
              <a:buFontTx/>
              <a:buChar char="•"/>
            </a:pPr>
            <a:r>
              <a:rPr lang="en-US" sz="2000" dirty="0">
                <a:solidFill>
                  <a:srgbClr val="FFFF99"/>
                </a:solidFill>
              </a:rPr>
              <a:t>Design the control mechanisms to make sure that the right ones are used.</a:t>
            </a:r>
          </a:p>
        </p:txBody>
      </p:sp>
      <p:sp>
        <p:nvSpPr>
          <p:cNvPr id="15" name="TextBox 14"/>
          <p:cNvSpPr txBox="1"/>
          <p:nvPr/>
        </p:nvSpPr>
        <p:spPr>
          <a:xfrm>
            <a:off x="1143000" y="6355080"/>
            <a:ext cx="5162182" cy="400110"/>
          </a:xfrm>
          <a:prstGeom prst="rect">
            <a:avLst/>
          </a:prstGeom>
          <a:noFill/>
        </p:spPr>
        <p:txBody>
          <a:bodyPr wrap="none" rtlCol="0">
            <a:spAutoFit/>
          </a:bodyPr>
          <a:lstStyle/>
          <a:p>
            <a:r>
              <a:rPr lang="en-US" sz="2000" dirty="0"/>
              <a:t>This is a fundamentally </a:t>
            </a:r>
            <a:r>
              <a:rPr lang="en-US" sz="2000" b="1" i="1" dirty="0" err="1">
                <a:solidFill>
                  <a:srgbClr val="FF0000"/>
                </a:solidFill>
              </a:rPr>
              <a:t>reductionistic</a:t>
            </a:r>
            <a:r>
              <a:rPr lang="en-US" sz="2000" dirty="0"/>
              <a:t> approach.</a:t>
            </a:r>
            <a:endParaRPr lang="en-US" sz="2000" dirty="0">
              <a:solidFill>
                <a:srgbClr val="FF0000"/>
              </a:solidFill>
            </a:endParaRPr>
          </a:p>
        </p:txBody>
      </p:sp>
    </p:spTree>
    <p:extLst>
      <p:ext uri="{BB962C8B-B14F-4D97-AF65-F5344CB8AC3E}">
        <p14:creationId xmlns:p14="http://schemas.microsoft.com/office/powerpoint/2010/main" val="8993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62200" y="982638"/>
            <a:ext cx="472398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Is the brain really a computer?</a:t>
            </a:r>
          </a:p>
        </p:txBody>
      </p:sp>
      <p:sp>
        <p:nvSpPr>
          <p:cNvPr id="18441" name="Text Box 9"/>
          <p:cNvSpPr txBox="1">
            <a:spLocks noChangeArrowheads="1"/>
          </p:cNvSpPr>
          <p:nvPr/>
        </p:nvSpPr>
        <p:spPr bwMode="auto">
          <a:xfrm>
            <a:off x="831850" y="5543550"/>
            <a:ext cx="184150" cy="396875"/>
          </a:xfrm>
          <a:prstGeom prst="rect">
            <a:avLst/>
          </a:prstGeom>
          <a:noFill/>
          <a:ln w="25400" cap="sq">
            <a:noFill/>
            <a:miter lim="800000"/>
            <a:headEnd type="none" w="sm" len="sm"/>
            <a:tailEnd type="none" w="lg" len="lg"/>
          </a:ln>
        </p:spPr>
        <p:txBody>
          <a:bodyPr wrap="none">
            <a:spAutoFit/>
          </a:bodyPr>
          <a:lstStyle/>
          <a:p>
            <a:endParaRPr lang="en-US" sz="2000"/>
          </a:p>
        </p:txBody>
      </p:sp>
    </p:spTree>
    <p:extLst>
      <p:ext uri="{BB962C8B-B14F-4D97-AF65-F5344CB8AC3E}">
        <p14:creationId xmlns:p14="http://schemas.microsoft.com/office/powerpoint/2010/main" val="195170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529092" y="2155741"/>
            <a:ext cx="4308295" cy="400110"/>
          </a:xfrm>
          <a:prstGeom prst="rect">
            <a:avLst/>
          </a:prstGeom>
          <a:noFill/>
          <a:ln w="25400" cap="sq">
            <a:noFill/>
            <a:miter lim="800000"/>
            <a:headEnd type="none" w="sm" len="sm"/>
            <a:tailEnd type="none" w="lg" len="lg"/>
          </a:ln>
        </p:spPr>
        <p:txBody>
          <a:bodyPr wrap="none">
            <a:spAutoFit/>
          </a:bodyPr>
          <a:lstStyle/>
          <a:p>
            <a:r>
              <a:rPr lang="en-US" sz="2000" b="1" dirty="0"/>
              <a:t>Information processing = computation </a:t>
            </a:r>
          </a:p>
        </p:txBody>
      </p:sp>
      <p:sp>
        <p:nvSpPr>
          <p:cNvPr id="18436" name="AutoShape 4"/>
          <p:cNvSpPr>
            <a:spLocks noChangeArrowheads="1"/>
          </p:cNvSpPr>
          <p:nvPr/>
        </p:nvSpPr>
        <p:spPr bwMode="auto">
          <a:xfrm>
            <a:off x="4800600" y="2228826"/>
            <a:ext cx="546847" cy="327025"/>
          </a:xfrm>
          <a:prstGeom prst="rightArrow">
            <a:avLst>
              <a:gd name="adj1" fmla="val 50000"/>
              <a:gd name="adj2" fmla="val 56553"/>
            </a:avLst>
          </a:prstGeom>
          <a:solidFill>
            <a:srgbClr val="FF0000"/>
          </a:solidFill>
          <a:ln w="25400" cap="sq">
            <a:solidFill>
              <a:srgbClr val="FFCC99"/>
            </a:solidFill>
            <a:miter lim="800000"/>
            <a:headEnd type="none" w="sm" len="sm"/>
            <a:tailEnd type="none" w="lg" len="lg"/>
          </a:ln>
        </p:spPr>
        <p:txBody>
          <a:bodyPr wrap="none" anchor="ctr"/>
          <a:lstStyle/>
          <a:p>
            <a:endParaRPr lang="en-US"/>
          </a:p>
        </p:txBody>
      </p:sp>
      <p:sp>
        <p:nvSpPr>
          <p:cNvPr id="18437" name="Text Box 5"/>
          <p:cNvSpPr txBox="1">
            <a:spLocks noChangeArrowheads="1"/>
          </p:cNvSpPr>
          <p:nvPr/>
        </p:nvSpPr>
        <p:spPr bwMode="auto">
          <a:xfrm>
            <a:off x="5486400" y="1628773"/>
            <a:ext cx="3130550" cy="1549400"/>
          </a:xfrm>
          <a:prstGeom prst="rect">
            <a:avLst/>
          </a:prstGeom>
          <a:noFill/>
          <a:ln w="25400" cap="sq">
            <a:solidFill>
              <a:srgbClr val="99CC00"/>
            </a:solidFill>
            <a:miter lim="800000"/>
            <a:headEnd type="none" w="sm" len="sm"/>
            <a:tailEnd type="none" w="lg" len="lg"/>
          </a:ln>
        </p:spPr>
        <p:txBody>
          <a:bodyPr wrap="none">
            <a:spAutoFit/>
          </a:bodyPr>
          <a:lstStyle/>
          <a:p>
            <a:r>
              <a:rPr lang="en-US" sz="2000" dirty="0">
                <a:solidFill>
                  <a:srgbClr val="FF0000"/>
                </a:solidFill>
              </a:rPr>
              <a:t>The brain is like a computer:</a:t>
            </a:r>
          </a:p>
          <a:p>
            <a:pPr>
              <a:spcBef>
                <a:spcPct val="30000"/>
              </a:spcBef>
              <a:buFontTx/>
              <a:buChar char="•"/>
            </a:pPr>
            <a:r>
              <a:rPr lang="en-US" sz="2000" dirty="0"/>
              <a:t> Perception = Input.</a:t>
            </a:r>
          </a:p>
          <a:p>
            <a:pPr>
              <a:spcBef>
                <a:spcPct val="20000"/>
              </a:spcBef>
              <a:buFontTx/>
              <a:buChar char="•"/>
            </a:pPr>
            <a:r>
              <a:rPr lang="en-US" sz="2000" dirty="0"/>
              <a:t> Cognition = Processing.</a:t>
            </a:r>
          </a:p>
          <a:p>
            <a:pPr>
              <a:spcBef>
                <a:spcPct val="20000"/>
              </a:spcBef>
              <a:buFontTx/>
              <a:buChar char="•"/>
            </a:pPr>
            <a:r>
              <a:rPr lang="en-US" sz="2000" dirty="0"/>
              <a:t> Action = Output.</a:t>
            </a:r>
          </a:p>
        </p:txBody>
      </p:sp>
      <p:sp>
        <p:nvSpPr>
          <p:cNvPr id="18441" name="Text Box 9"/>
          <p:cNvSpPr txBox="1">
            <a:spLocks noChangeArrowheads="1"/>
          </p:cNvSpPr>
          <p:nvPr/>
        </p:nvSpPr>
        <p:spPr bwMode="auto">
          <a:xfrm>
            <a:off x="831850" y="5543550"/>
            <a:ext cx="184150" cy="396875"/>
          </a:xfrm>
          <a:prstGeom prst="rect">
            <a:avLst/>
          </a:prstGeom>
          <a:noFill/>
          <a:ln w="25400" cap="sq">
            <a:noFill/>
            <a:miter lim="800000"/>
            <a:headEnd type="none" w="sm" len="sm"/>
            <a:tailEnd type="none" w="lg" len="lg"/>
          </a:ln>
        </p:spPr>
        <p:txBody>
          <a:bodyPr wrap="none">
            <a:spAutoFit/>
          </a:bodyPr>
          <a:lstStyle/>
          <a:p>
            <a:endParaRPr lang="en-US" sz="2000"/>
          </a:p>
        </p:txBody>
      </p:sp>
      <p:sp>
        <p:nvSpPr>
          <p:cNvPr id="2" name="TextBox 1"/>
          <p:cNvSpPr txBox="1"/>
          <p:nvPr/>
        </p:nvSpPr>
        <p:spPr>
          <a:xfrm>
            <a:off x="529092" y="1828562"/>
            <a:ext cx="2899192" cy="400110"/>
          </a:xfrm>
          <a:prstGeom prst="rect">
            <a:avLst/>
          </a:prstGeom>
          <a:noFill/>
        </p:spPr>
        <p:txBody>
          <a:bodyPr wrap="none" rtlCol="0">
            <a:spAutoFit/>
          </a:bodyPr>
          <a:lstStyle/>
          <a:p>
            <a:r>
              <a:rPr lang="en-US" sz="2000" b="1" u="sng" dirty="0">
                <a:solidFill>
                  <a:srgbClr val="FF0000"/>
                </a:solidFill>
                <a:cs typeface="Times New Roman" panose="02020603050405020304" pitchFamily="18" charset="0"/>
              </a:rPr>
              <a:t>The Computer Metaphor:</a:t>
            </a:r>
          </a:p>
        </p:txBody>
      </p:sp>
      <p:sp>
        <p:nvSpPr>
          <p:cNvPr id="10" name="Text Box 2"/>
          <p:cNvSpPr txBox="1">
            <a:spLocks noChangeArrowheads="1"/>
          </p:cNvSpPr>
          <p:nvPr/>
        </p:nvSpPr>
        <p:spPr bwMode="auto">
          <a:xfrm>
            <a:off x="2362200" y="982638"/>
            <a:ext cx="472398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Is the brain really a computer?</a:t>
            </a:r>
          </a:p>
        </p:txBody>
      </p:sp>
    </p:spTree>
    <p:extLst>
      <p:ext uri="{BB962C8B-B14F-4D97-AF65-F5344CB8AC3E}">
        <p14:creationId xmlns:p14="http://schemas.microsoft.com/office/powerpoint/2010/main" val="96616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529092" y="2155741"/>
            <a:ext cx="4308295" cy="400110"/>
          </a:xfrm>
          <a:prstGeom prst="rect">
            <a:avLst/>
          </a:prstGeom>
          <a:noFill/>
          <a:ln w="25400" cap="sq">
            <a:noFill/>
            <a:miter lim="800000"/>
            <a:headEnd type="none" w="sm" len="sm"/>
            <a:tailEnd type="none" w="lg" len="lg"/>
          </a:ln>
        </p:spPr>
        <p:txBody>
          <a:bodyPr wrap="none">
            <a:spAutoFit/>
          </a:bodyPr>
          <a:lstStyle/>
          <a:p>
            <a:r>
              <a:rPr lang="en-US" sz="2000" b="1" dirty="0"/>
              <a:t>Information processing = computation </a:t>
            </a:r>
          </a:p>
        </p:txBody>
      </p:sp>
      <p:sp>
        <p:nvSpPr>
          <p:cNvPr id="18436" name="AutoShape 4"/>
          <p:cNvSpPr>
            <a:spLocks noChangeArrowheads="1"/>
          </p:cNvSpPr>
          <p:nvPr/>
        </p:nvSpPr>
        <p:spPr bwMode="auto">
          <a:xfrm>
            <a:off x="4800600" y="2228826"/>
            <a:ext cx="546847" cy="327025"/>
          </a:xfrm>
          <a:prstGeom prst="rightArrow">
            <a:avLst>
              <a:gd name="adj1" fmla="val 50000"/>
              <a:gd name="adj2" fmla="val 56553"/>
            </a:avLst>
          </a:prstGeom>
          <a:solidFill>
            <a:srgbClr val="FF0000"/>
          </a:solidFill>
          <a:ln w="25400" cap="sq">
            <a:solidFill>
              <a:srgbClr val="FFCC99"/>
            </a:solidFill>
            <a:miter lim="800000"/>
            <a:headEnd type="none" w="sm" len="sm"/>
            <a:tailEnd type="none" w="lg" len="lg"/>
          </a:ln>
        </p:spPr>
        <p:txBody>
          <a:bodyPr wrap="none" anchor="ctr"/>
          <a:lstStyle/>
          <a:p>
            <a:endParaRPr lang="en-US"/>
          </a:p>
        </p:txBody>
      </p:sp>
      <p:sp>
        <p:nvSpPr>
          <p:cNvPr id="18437" name="Text Box 5"/>
          <p:cNvSpPr txBox="1">
            <a:spLocks noChangeArrowheads="1"/>
          </p:cNvSpPr>
          <p:nvPr/>
        </p:nvSpPr>
        <p:spPr bwMode="auto">
          <a:xfrm>
            <a:off x="5486400" y="1628773"/>
            <a:ext cx="3130550" cy="1549400"/>
          </a:xfrm>
          <a:prstGeom prst="rect">
            <a:avLst/>
          </a:prstGeom>
          <a:noFill/>
          <a:ln w="25400" cap="sq">
            <a:solidFill>
              <a:srgbClr val="99CC00"/>
            </a:solidFill>
            <a:miter lim="800000"/>
            <a:headEnd type="none" w="sm" len="sm"/>
            <a:tailEnd type="none" w="lg" len="lg"/>
          </a:ln>
        </p:spPr>
        <p:txBody>
          <a:bodyPr wrap="none">
            <a:spAutoFit/>
          </a:bodyPr>
          <a:lstStyle/>
          <a:p>
            <a:r>
              <a:rPr lang="en-US" sz="2000" dirty="0">
                <a:solidFill>
                  <a:srgbClr val="FF0000"/>
                </a:solidFill>
              </a:rPr>
              <a:t>The brain is like a computer:</a:t>
            </a:r>
          </a:p>
          <a:p>
            <a:pPr>
              <a:spcBef>
                <a:spcPct val="30000"/>
              </a:spcBef>
              <a:buFontTx/>
              <a:buChar char="•"/>
            </a:pPr>
            <a:r>
              <a:rPr lang="en-US" sz="2000" dirty="0"/>
              <a:t> Perception = Input.</a:t>
            </a:r>
          </a:p>
          <a:p>
            <a:pPr>
              <a:spcBef>
                <a:spcPct val="20000"/>
              </a:spcBef>
              <a:buFontTx/>
              <a:buChar char="•"/>
            </a:pPr>
            <a:r>
              <a:rPr lang="en-US" sz="2000" dirty="0"/>
              <a:t> Cognition = Processing.</a:t>
            </a:r>
          </a:p>
          <a:p>
            <a:pPr>
              <a:spcBef>
                <a:spcPct val="20000"/>
              </a:spcBef>
              <a:buFontTx/>
              <a:buChar char="•"/>
            </a:pPr>
            <a:r>
              <a:rPr lang="en-US" sz="2000" dirty="0"/>
              <a:t> Action = Output.</a:t>
            </a:r>
          </a:p>
        </p:txBody>
      </p:sp>
      <p:sp>
        <p:nvSpPr>
          <p:cNvPr id="18438" name="Text Box 6"/>
          <p:cNvSpPr txBox="1">
            <a:spLocks noChangeArrowheads="1"/>
          </p:cNvSpPr>
          <p:nvPr/>
        </p:nvSpPr>
        <p:spPr bwMode="auto">
          <a:xfrm>
            <a:off x="529092" y="3441653"/>
            <a:ext cx="3442353" cy="400110"/>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But is it this kind of computer?</a:t>
            </a:r>
          </a:p>
        </p:txBody>
      </p:sp>
      <p:sp>
        <p:nvSpPr>
          <p:cNvPr id="18441" name="Text Box 9"/>
          <p:cNvSpPr txBox="1">
            <a:spLocks noChangeArrowheads="1"/>
          </p:cNvSpPr>
          <p:nvPr/>
        </p:nvSpPr>
        <p:spPr bwMode="auto">
          <a:xfrm>
            <a:off x="831850" y="5543550"/>
            <a:ext cx="184150" cy="396875"/>
          </a:xfrm>
          <a:prstGeom prst="rect">
            <a:avLst/>
          </a:prstGeom>
          <a:noFill/>
          <a:ln w="25400" cap="sq">
            <a:noFill/>
            <a:miter lim="800000"/>
            <a:headEnd type="none" w="sm" len="sm"/>
            <a:tailEnd type="none" w="lg" len="lg"/>
          </a:ln>
        </p:spPr>
        <p:txBody>
          <a:bodyPr wrap="none">
            <a:spAutoFit/>
          </a:bodyPr>
          <a:lstStyle/>
          <a:p>
            <a:endParaRPr lang="en-US" sz="2000"/>
          </a:p>
        </p:txBody>
      </p:sp>
      <p:sp>
        <p:nvSpPr>
          <p:cNvPr id="2" name="TextBox 1"/>
          <p:cNvSpPr txBox="1"/>
          <p:nvPr/>
        </p:nvSpPr>
        <p:spPr>
          <a:xfrm>
            <a:off x="529092" y="1828562"/>
            <a:ext cx="2899192" cy="400110"/>
          </a:xfrm>
          <a:prstGeom prst="rect">
            <a:avLst/>
          </a:prstGeom>
          <a:noFill/>
        </p:spPr>
        <p:txBody>
          <a:bodyPr wrap="none" rtlCol="0">
            <a:spAutoFit/>
          </a:bodyPr>
          <a:lstStyle/>
          <a:p>
            <a:r>
              <a:rPr lang="en-US" sz="2000" b="1" u="sng" dirty="0">
                <a:solidFill>
                  <a:srgbClr val="FF0000"/>
                </a:solidFill>
                <a:cs typeface="Times New Roman" panose="02020603050405020304" pitchFamily="18" charset="0"/>
              </a:rPr>
              <a:t>The Computer Metaphor:</a:t>
            </a:r>
          </a:p>
        </p:txBody>
      </p:sp>
      <p:pic>
        <p:nvPicPr>
          <p:cNvPr id="3074" name="Picture 2" descr="http://www.vaughns-1-pagers.com/computer/pc-block.6.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597" y="3407122"/>
            <a:ext cx="4308709" cy="33268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131" y="3771372"/>
            <a:ext cx="3810000" cy="2926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200" y="6583206"/>
            <a:ext cx="4572000" cy="230832"/>
          </a:xfrm>
          <a:prstGeom prst="rect">
            <a:avLst/>
          </a:prstGeom>
        </p:spPr>
        <p:txBody>
          <a:bodyPr>
            <a:spAutoFit/>
          </a:bodyPr>
          <a:lstStyle/>
          <a:p>
            <a:r>
              <a:rPr lang="en-US" sz="900" dirty="0">
                <a:solidFill>
                  <a:srgbClr val="0070C0"/>
                </a:solidFill>
              </a:rPr>
              <a:t>http://www.vaughns-1-pagers.com/computer/pc-block-diagram.htm</a:t>
            </a:r>
          </a:p>
        </p:txBody>
      </p:sp>
      <p:sp>
        <p:nvSpPr>
          <p:cNvPr id="13" name="Text Box 2"/>
          <p:cNvSpPr txBox="1">
            <a:spLocks noChangeArrowheads="1"/>
          </p:cNvSpPr>
          <p:nvPr/>
        </p:nvSpPr>
        <p:spPr bwMode="auto">
          <a:xfrm>
            <a:off x="2362200" y="982638"/>
            <a:ext cx="472398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Is the brain really a computer?</a:t>
            </a:r>
          </a:p>
        </p:txBody>
      </p:sp>
    </p:spTree>
    <p:extLst>
      <p:ext uri="{BB962C8B-B14F-4D97-AF65-F5344CB8AC3E}">
        <p14:creationId xmlns:p14="http://schemas.microsoft.com/office/powerpoint/2010/main" val="333465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7639" y="1066800"/>
            <a:ext cx="6195094" cy="1938992"/>
          </a:xfrm>
          <a:prstGeom prst="rect">
            <a:avLst/>
          </a:prstGeom>
          <a:noFill/>
          <a:ln w="25400" cap="sq">
            <a:noFill/>
            <a:miter lim="800000"/>
            <a:headEnd type="none" w="sm" len="sm"/>
            <a:tailEnd type="none" w="lg" len="lg"/>
          </a:ln>
        </p:spPr>
        <p:txBody>
          <a:bodyPr wrap="none">
            <a:spAutoFit/>
          </a:bodyPr>
          <a:lstStyle/>
          <a:p>
            <a:r>
              <a:rPr lang="en-US" sz="2000" dirty="0">
                <a:solidFill>
                  <a:srgbClr val="FF0000"/>
                </a:solidFill>
              </a:rPr>
              <a:t>Both brains and digital computers:</a:t>
            </a:r>
          </a:p>
          <a:p>
            <a:pPr marL="342900" indent="-342900">
              <a:buSzPct val="125000"/>
              <a:buFont typeface="Arial" panose="020B0604020202020204" pitchFamily="34" charset="0"/>
              <a:buChar char="•"/>
            </a:pPr>
            <a:r>
              <a:rPr lang="en-US" sz="2000" dirty="0"/>
              <a:t>Are physical systems.</a:t>
            </a:r>
          </a:p>
          <a:p>
            <a:pPr marL="342900" indent="-342900">
              <a:buSzPct val="125000"/>
              <a:buFont typeface="Arial" panose="020B0604020202020204" pitchFamily="34" charset="0"/>
              <a:buChar char="•"/>
            </a:pPr>
            <a:r>
              <a:rPr lang="en-US" sz="2000" dirty="0"/>
              <a:t>Use electrical signaling.</a:t>
            </a:r>
          </a:p>
          <a:p>
            <a:pPr marL="342900" indent="-342900">
              <a:buSzPct val="125000"/>
              <a:buFont typeface="Arial" panose="020B0604020202020204" pitchFamily="34" charset="0"/>
              <a:buChar char="•"/>
            </a:pPr>
            <a:r>
              <a:rPr lang="en-US" sz="2000" dirty="0"/>
              <a:t>Acquire, process, and output information.</a:t>
            </a:r>
          </a:p>
          <a:p>
            <a:pPr marL="342900" indent="-342900">
              <a:buSzPct val="125000"/>
              <a:buFont typeface="Arial" panose="020B0604020202020204" pitchFamily="34" charset="0"/>
              <a:buChar char="•"/>
            </a:pPr>
            <a:r>
              <a:rPr lang="en-US" sz="2000" dirty="0"/>
              <a:t>Store and recall information.</a:t>
            </a:r>
          </a:p>
          <a:p>
            <a:pPr marL="342900" indent="-342900">
              <a:buSzPct val="125000"/>
              <a:buFont typeface="Arial" panose="020B0604020202020204" pitchFamily="34" charset="0"/>
              <a:buChar char="•"/>
            </a:pPr>
            <a:r>
              <a:rPr lang="en-US" sz="2000" dirty="0"/>
              <a:t>Are versatile, general-purpose information processors.</a:t>
            </a:r>
          </a:p>
        </p:txBody>
      </p:sp>
    </p:spTree>
    <p:extLst>
      <p:ext uri="{BB962C8B-B14F-4D97-AF65-F5344CB8AC3E}">
        <p14:creationId xmlns:p14="http://schemas.microsoft.com/office/powerpoint/2010/main" val="351616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6321" y="2667000"/>
            <a:ext cx="2851358"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Part I: What is AI?</a:t>
            </a:r>
          </a:p>
        </p:txBody>
      </p:sp>
    </p:spTree>
    <p:extLst>
      <p:ext uri="{BB962C8B-B14F-4D97-AF65-F5344CB8AC3E}">
        <p14:creationId xmlns:p14="http://schemas.microsoft.com/office/powerpoint/2010/main" val="1189510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7639" y="1066800"/>
            <a:ext cx="6195094" cy="1938992"/>
          </a:xfrm>
          <a:prstGeom prst="rect">
            <a:avLst/>
          </a:prstGeom>
          <a:noFill/>
          <a:ln w="25400" cap="sq">
            <a:noFill/>
            <a:miter lim="800000"/>
            <a:headEnd type="none" w="sm" len="sm"/>
            <a:tailEnd type="none" w="lg" len="lg"/>
          </a:ln>
        </p:spPr>
        <p:txBody>
          <a:bodyPr wrap="none">
            <a:spAutoFit/>
          </a:bodyPr>
          <a:lstStyle/>
          <a:p>
            <a:r>
              <a:rPr lang="en-US" sz="2000" dirty="0">
                <a:solidFill>
                  <a:srgbClr val="FF0000"/>
                </a:solidFill>
              </a:rPr>
              <a:t>Both brains and digital computers:</a:t>
            </a:r>
          </a:p>
          <a:p>
            <a:pPr marL="342900" indent="-342900">
              <a:buSzPct val="125000"/>
              <a:buFont typeface="Arial" panose="020B0604020202020204" pitchFamily="34" charset="0"/>
              <a:buChar char="•"/>
            </a:pPr>
            <a:r>
              <a:rPr lang="en-US" sz="2000" dirty="0"/>
              <a:t>Are physical systems.</a:t>
            </a:r>
          </a:p>
          <a:p>
            <a:pPr marL="342900" indent="-342900">
              <a:buSzPct val="125000"/>
              <a:buFont typeface="Arial" panose="020B0604020202020204" pitchFamily="34" charset="0"/>
              <a:buChar char="•"/>
            </a:pPr>
            <a:r>
              <a:rPr lang="en-US" sz="2000" dirty="0"/>
              <a:t>Use electrical signaling.</a:t>
            </a:r>
          </a:p>
          <a:p>
            <a:pPr marL="342900" indent="-342900">
              <a:buSzPct val="125000"/>
              <a:buFont typeface="Arial" panose="020B0604020202020204" pitchFamily="34" charset="0"/>
              <a:buChar char="•"/>
            </a:pPr>
            <a:r>
              <a:rPr lang="en-US" sz="2000" dirty="0"/>
              <a:t>Acquire, process, and output information.</a:t>
            </a:r>
          </a:p>
          <a:p>
            <a:pPr marL="342900" indent="-342900">
              <a:buSzPct val="125000"/>
              <a:buFont typeface="Arial" panose="020B0604020202020204" pitchFamily="34" charset="0"/>
              <a:buChar char="•"/>
            </a:pPr>
            <a:r>
              <a:rPr lang="en-US" sz="2000" dirty="0"/>
              <a:t>Store and recall information.</a:t>
            </a:r>
          </a:p>
          <a:p>
            <a:pPr marL="342900" indent="-342900">
              <a:buSzPct val="125000"/>
              <a:buFont typeface="Arial" panose="020B0604020202020204" pitchFamily="34" charset="0"/>
              <a:buChar char="•"/>
            </a:pPr>
            <a:r>
              <a:rPr lang="en-US" sz="2000" dirty="0"/>
              <a:t>Are versatile, general-purpose information processors.</a:t>
            </a:r>
          </a:p>
        </p:txBody>
      </p:sp>
      <p:sp>
        <p:nvSpPr>
          <p:cNvPr id="10" name="Text Box 3"/>
          <p:cNvSpPr txBox="1">
            <a:spLocks noChangeArrowheads="1"/>
          </p:cNvSpPr>
          <p:nvPr/>
        </p:nvSpPr>
        <p:spPr bwMode="auto">
          <a:xfrm>
            <a:off x="577639" y="3124200"/>
            <a:ext cx="7329892" cy="2503249"/>
          </a:xfrm>
          <a:prstGeom prst="rect">
            <a:avLst/>
          </a:prstGeom>
          <a:noFill/>
          <a:ln w="25400" cap="sq">
            <a:noFill/>
            <a:miter lim="800000"/>
            <a:headEnd type="none" w="sm" len="sm"/>
            <a:tailEnd type="none" w="lg" len="lg"/>
          </a:ln>
        </p:spPr>
        <p:txBody>
          <a:bodyPr wrap="none">
            <a:spAutoFit/>
          </a:bodyPr>
          <a:lstStyle/>
          <a:p>
            <a:r>
              <a:rPr lang="en-US" sz="2000" dirty="0">
                <a:solidFill>
                  <a:srgbClr val="FF0000"/>
                </a:solidFill>
              </a:rPr>
              <a:t>But only the brain:</a:t>
            </a:r>
          </a:p>
          <a:p>
            <a:pPr marL="342900" indent="-342900">
              <a:buSzPct val="125000"/>
              <a:buFont typeface="Arial" panose="020B0604020202020204" pitchFamily="34" charset="0"/>
              <a:buChar char="•"/>
            </a:pPr>
            <a:r>
              <a:rPr lang="en-US" sz="2000" dirty="0"/>
              <a:t>Is a self-organizing, adaptive, analog dynamical system.</a:t>
            </a:r>
          </a:p>
          <a:p>
            <a:pPr marL="342900" indent="-342900">
              <a:spcBef>
                <a:spcPts val="400"/>
              </a:spcBef>
              <a:buSzPct val="125000"/>
              <a:buFont typeface="Arial" panose="020B0604020202020204" pitchFamily="34" charset="0"/>
              <a:buChar char="•"/>
            </a:pPr>
            <a:r>
              <a:rPr lang="en-US" sz="2000" dirty="0"/>
              <a:t>Uses “slow” chemical components to achieve “fast” functionality.</a:t>
            </a:r>
          </a:p>
          <a:p>
            <a:pPr marL="342900" indent="-342900">
              <a:spcBef>
                <a:spcPts val="400"/>
              </a:spcBef>
              <a:buSzPct val="125000"/>
              <a:buFont typeface="Arial" panose="020B0604020202020204" pitchFamily="34" charset="0"/>
              <a:buChar char="•"/>
            </a:pPr>
            <a:r>
              <a:rPr lang="en-US" sz="2000" dirty="0"/>
              <a:t>Processes information in distributed networks.</a:t>
            </a:r>
          </a:p>
          <a:p>
            <a:pPr marL="342900" indent="-342900">
              <a:spcBef>
                <a:spcPts val="400"/>
              </a:spcBef>
              <a:buSzPct val="125000"/>
              <a:buFont typeface="Arial" panose="020B0604020202020204" pitchFamily="34" charset="0"/>
              <a:buChar char="•"/>
            </a:pPr>
            <a:r>
              <a:rPr lang="en-US" sz="2000" dirty="0"/>
              <a:t>Stores information extensively rather than locally.</a:t>
            </a:r>
          </a:p>
          <a:p>
            <a:pPr marL="342900" indent="-342900">
              <a:spcBef>
                <a:spcPts val="400"/>
              </a:spcBef>
              <a:buSzPct val="125000"/>
              <a:buFont typeface="Arial" panose="020B0604020202020204" pitchFamily="34" charset="0"/>
              <a:buChar char="•"/>
            </a:pPr>
            <a:r>
              <a:rPr lang="en-US" sz="2000" dirty="0"/>
              <a:t>Accesses memory by association, not address.</a:t>
            </a:r>
          </a:p>
          <a:p>
            <a:pPr marL="342900" indent="-342900">
              <a:spcBef>
                <a:spcPts val="400"/>
              </a:spcBef>
              <a:buSzPct val="125000"/>
              <a:buFont typeface="Arial" panose="020B0604020202020204" pitchFamily="34" charset="0"/>
              <a:buChar char="•"/>
            </a:pPr>
            <a:r>
              <a:rPr lang="en-US" sz="2000" b="1" i="1" dirty="0">
                <a:solidFill>
                  <a:srgbClr val="FF0000"/>
                </a:solidFill>
              </a:rPr>
              <a:t>Embodies its </a:t>
            </a:r>
            <a:r>
              <a:rPr lang="en-US" sz="2000" b="1" dirty="0">
                <a:solidFill>
                  <a:srgbClr val="FF0000"/>
                </a:solidFill>
              </a:rPr>
              <a:t>“</a:t>
            </a:r>
            <a:r>
              <a:rPr lang="en-US" sz="2000" b="1" i="1" dirty="0">
                <a:solidFill>
                  <a:srgbClr val="FF0000"/>
                </a:solidFill>
              </a:rPr>
              <a:t>programs</a:t>
            </a:r>
            <a:r>
              <a:rPr lang="en-US" sz="2000" b="1" dirty="0">
                <a:solidFill>
                  <a:srgbClr val="FF0000"/>
                </a:solidFill>
              </a:rPr>
              <a:t>”</a:t>
            </a:r>
            <a:r>
              <a:rPr lang="en-US" sz="2000" b="1" i="1" dirty="0">
                <a:solidFill>
                  <a:srgbClr val="FF0000"/>
                </a:solidFill>
              </a:rPr>
              <a:t> in its physics.</a:t>
            </a:r>
          </a:p>
        </p:txBody>
      </p:sp>
    </p:spTree>
    <p:extLst>
      <p:ext uri="{BB962C8B-B14F-4D97-AF65-F5344CB8AC3E}">
        <p14:creationId xmlns:p14="http://schemas.microsoft.com/office/powerpoint/2010/main" val="451911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77639" y="1066800"/>
            <a:ext cx="5453224" cy="1938992"/>
          </a:xfrm>
          <a:prstGeom prst="rect">
            <a:avLst/>
          </a:prstGeom>
          <a:noFill/>
          <a:ln w="25400" cap="sq">
            <a:noFill/>
            <a:miter lim="800000"/>
            <a:headEnd type="none" w="sm" len="sm"/>
            <a:tailEnd type="none" w="lg" len="lg"/>
          </a:ln>
        </p:spPr>
        <p:txBody>
          <a:bodyPr wrap="none">
            <a:spAutoFit/>
          </a:bodyPr>
          <a:lstStyle/>
          <a:p>
            <a:r>
              <a:rPr lang="en-US" sz="2000" dirty="0">
                <a:solidFill>
                  <a:srgbClr val="FF0000"/>
                </a:solidFill>
              </a:rPr>
              <a:t>Both brains and digital computers:</a:t>
            </a:r>
          </a:p>
          <a:p>
            <a:pPr marL="342900" indent="-342900">
              <a:buSzPct val="125000"/>
              <a:buFont typeface="Arial" panose="020B0604020202020204" pitchFamily="34" charset="0"/>
              <a:buChar char="•"/>
            </a:pPr>
            <a:r>
              <a:rPr lang="en-US" sz="2000" dirty="0"/>
              <a:t>Are physical systems.</a:t>
            </a:r>
          </a:p>
          <a:p>
            <a:pPr marL="342900" indent="-342900">
              <a:buSzPct val="125000"/>
              <a:buFont typeface="Arial" panose="020B0604020202020204" pitchFamily="34" charset="0"/>
              <a:buChar char="•"/>
            </a:pPr>
            <a:r>
              <a:rPr lang="en-US" sz="2000" dirty="0"/>
              <a:t>Use electrical signaling.</a:t>
            </a:r>
          </a:p>
          <a:p>
            <a:pPr marL="342900" indent="-342900">
              <a:buSzPct val="125000"/>
              <a:buFont typeface="Arial" panose="020B0604020202020204" pitchFamily="34" charset="0"/>
              <a:buChar char="•"/>
            </a:pPr>
            <a:r>
              <a:rPr lang="en-US" sz="2000" dirty="0"/>
              <a:t>Acquire, process, and output information.</a:t>
            </a:r>
          </a:p>
          <a:p>
            <a:pPr marL="342900" indent="-342900">
              <a:buSzPct val="125000"/>
              <a:buFont typeface="Arial" panose="020B0604020202020204" pitchFamily="34" charset="0"/>
              <a:buChar char="•"/>
            </a:pPr>
            <a:r>
              <a:rPr lang="en-US" sz="2000" dirty="0"/>
              <a:t>Can store and recall information.</a:t>
            </a:r>
          </a:p>
          <a:p>
            <a:pPr marL="342900" indent="-342900">
              <a:buSzPct val="125000"/>
              <a:buFont typeface="Arial" panose="020B0604020202020204" pitchFamily="34" charset="0"/>
              <a:buChar char="•"/>
            </a:pPr>
            <a:r>
              <a:rPr lang="en-US" sz="2000" dirty="0"/>
              <a:t>Are versatile, general-purpose problem solvers.</a:t>
            </a:r>
          </a:p>
        </p:txBody>
      </p:sp>
      <p:sp>
        <p:nvSpPr>
          <p:cNvPr id="10" name="Text Box 3"/>
          <p:cNvSpPr txBox="1">
            <a:spLocks noChangeArrowheads="1"/>
          </p:cNvSpPr>
          <p:nvPr/>
        </p:nvSpPr>
        <p:spPr bwMode="auto">
          <a:xfrm>
            <a:off x="577639" y="3124200"/>
            <a:ext cx="7329892" cy="2503249"/>
          </a:xfrm>
          <a:prstGeom prst="rect">
            <a:avLst/>
          </a:prstGeom>
          <a:solidFill>
            <a:schemeClr val="accent5">
              <a:lumMod val="20000"/>
              <a:lumOff val="80000"/>
            </a:schemeClr>
          </a:solidFill>
          <a:ln w="25400" cap="sq">
            <a:solidFill>
              <a:srgbClr val="000036"/>
            </a:solidFill>
            <a:miter lim="800000"/>
            <a:headEnd type="none" w="sm" len="sm"/>
            <a:tailEnd type="none" w="lg" len="lg"/>
          </a:ln>
        </p:spPr>
        <p:txBody>
          <a:bodyPr wrap="none">
            <a:spAutoFit/>
          </a:bodyPr>
          <a:lstStyle/>
          <a:p>
            <a:r>
              <a:rPr lang="en-US" sz="2000" dirty="0">
                <a:solidFill>
                  <a:srgbClr val="FF0000"/>
                </a:solidFill>
              </a:rPr>
              <a:t>But only the brain:</a:t>
            </a:r>
          </a:p>
          <a:p>
            <a:pPr marL="342900" indent="-342900">
              <a:buSzPct val="125000"/>
              <a:buFont typeface="Arial" panose="020B0604020202020204" pitchFamily="34" charset="0"/>
              <a:buChar char="•"/>
            </a:pPr>
            <a:r>
              <a:rPr lang="en-US" sz="2000" dirty="0"/>
              <a:t>Is a self-organizing, adaptive, analog dynamical system.</a:t>
            </a:r>
          </a:p>
          <a:p>
            <a:pPr marL="342900" indent="-342900">
              <a:spcBef>
                <a:spcPts val="400"/>
              </a:spcBef>
              <a:buSzPct val="125000"/>
              <a:buFont typeface="Arial" panose="020B0604020202020204" pitchFamily="34" charset="0"/>
              <a:buChar char="•"/>
            </a:pPr>
            <a:r>
              <a:rPr lang="en-US" sz="2000" dirty="0"/>
              <a:t>Uses “slow” chemical components to achieve “fast” functionality.</a:t>
            </a:r>
          </a:p>
          <a:p>
            <a:pPr marL="342900" indent="-342900">
              <a:spcBef>
                <a:spcPts val="400"/>
              </a:spcBef>
              <a:buSzPct val="125000"/>
              <a:buFont typeface="Arial" panose="020B0604020202020204" pitchFamily="34" charset="0"/>
              <a:buChar char="•"/>
            </a:pPr>
            <a:r>
              <a:rPr lang="en-US" sz="2000" dirty="0"/>
              <a:t>Processes information in adaptive networks.</a:t>
            </a:r>
          </a:p>
          <a:p>
            <a:pPr marL="342900" indent="-342900">
              <a:spcBef>
                <a:spcPts val="400"/>
              </a:spcBef>
              <a:buSzPct val="125000"/>
              <a:buFont typeface="Arial" panose="020B0604020202020204" pitchFamily="34" charset="0"/>
              <a:buChar char="•"/>
            </a:pPr>
            <a:r>
              <a:rPr lang="en-US" sz="2000" dirty="0"/>
              <a:t>Stores information extensively rather than locally.</a:t>
            </a:r>
          </a:p>
          <a:p>
            <a:pPr marL="342900" indent="-342900">
              <a:spcBef>
                <a:spcPts val="400"/>
              </a:spcBef>
              <a:buSzPct val="125000"/>
              <a:buFont typeface="Arial" panose="020B0604020202020204" pitchFamily="34" charset="0"/>
              <a:buChar char="•"/>
            </a:pPr>
            <a:r>
              <a:rPr lang="en-US" sz="2000" dirty="0"/>
              <a:t>Accesses memory by association, not address.</a:t>
            </a:r>
          </a:p>
          <a:p>
            <a:pPr marL="342900" indent="-342900">
              <a:spcBef>
                <a:spcPts val="400"/>
              </a:spcBef>
              <a:buSzPct val="125000"/>
              <a:buFont typeface="Arial" panose="020B0604020202020204" pitchFamily="34" charset="0"/>
              <a:buChar char="•"/>
            </a:pPr>
            <a:r>
              <a:rPr lang="en-US" sz="2000" b="1" i="1" dirty="0">
                <a:solidFill>
                  <a:srgbClr val="FF0000"/>
                </a:solidFill>
              </a:rPr>
              <a:t>Embodies its </a:t>
            </a:r>
            <a:r>
              <a:rPr lang="en-US" sz="2000" b="1" dirty="0">
                <a:solidFill>
                  <a:srgbClr val="FF0000"/>
                </a:solidFill>
              </a:rPr>
              <a:t>“</a:t>
            </a:r>
            <a:r>
              <a:rPr lang="en-US" sz="2000" b="1" i="1" dirty="0">
                <a:solidFill>
                  <a:srgbClr val="FF0000"/>
                </a:solidFill>
              </a:rPr>
              <a:t>programs</a:t>
            </a:r>
            <a:r>
              <a:rPr lang="en-US" sz="2000" b="1" dirty="0">
                <a:solidFill>
                  <a:srgbClr val="FF0000"/>
                </a:solidFill>
              </a:rPr>
              <a:t>”</a:t>
            </a:r>
            <a:r>
              <a:rPr lang="en-US" sz="2000" b="1" i="1" dirty="0">
                <a:solidFill>
                  <a:srgbClr val="FF0000"/>
                </a:solidFill>
              </a:rPr>
              <a:t> in its physics.</a:t>
            </a:r>
          </a:p>
        </p:txBody>
      </p:sp>
      <p:sp>
        <p:nvSpPr>
          <p:cNvPr id="6" name="Bent-Up Arrow 5"/>
          <p:cNvSpPr/>
          <p:nvPr/>
        </p:nvSpPr>
        <p:spPr>
          <a:xfrm rot="5400000">
            <a:off x="2237724" y="5862033"/>
            <a:ext cx="471889" cy="4572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860300" y="6006492"/>
            <a:ext cx="5431872" cy="400110"/>
          </a:xfrm>
          <a:prstGeom prst="rect">
            <a:avLst/>
          </a:prstGeom>
          <a:solidFill>
            <a:srgbClr val="000036"/>
          </a:solidFill>
        </p:spPr>
        <p:txBody>
          <a:bodyPr wrap="none" rtlCol="0">
            <a:spAutoFit/>
          </a:bodyPr>
          <a:lstStyle/>
          <a:p>
            <a:r>
              <a:rPr lang="en-US" sz="2000" b="1" dirty="0">
                <a:solidFill>
                  <a:schemeClr val="bg1"/>
                </a:solidFill>
                <a:cs typeface="Times New Roman" panose="02020603050405020304" pitchFamily="18" charset="0"/>
              </a:rPr>
              <a:t>Brains are special – not like ordinary computers…</a:t>
            </a:r>
          </a:p>
        </p:txBody>
      </p:sp>
    </p:spTree>
    <p:extLst>
      <p:ext uri="{BB962C8B-B14F-4D97-AF65-F5344CB8AC3E}">
        <p14:creationId xmlns:p14="http://schemas.microsoft.com/office/powerpoint/2010/main" val="3874461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2EA854-B110-42AD-B595-2CFF1876BDCB}"/>
              </a:ext>
            </a:extLst>
          </p:cNvPr>
          <p:cNvSpPr txBox="1"/>
          <p:nvPr/>
        </p:nvSpPr>
        <p:spPr>
          <a:xfrm>
            <a:off x="1709736" y="785327"/>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AI Today</a:t>
            </a:r>
          </a:p>
        </p:txBody>
      </p:sp>
      <p:pic>
        <p:nvPicPr>
          <p:cNvPr id="5" name="Picture 4">
            <a:extLst>
              <a:ext uri="{FF2B5EF4-FFF2-40B4-BE49-F238E27FC236}">
                <a16:creationId xmlns:a16="http://schemas.microsoft.com/office/drawing/2014/main" id="{14A70F08-7D17-466E-981C-04D7ED724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447800"/>
            <a:ext cx="6391275" cy="4101653"/>
          </a:xfrm>
          <a:prstGeom prst="rect">
            <a:avLst/>
          </a:prstGeom>
        </p:spPr>
      </p:pic>
      <p:sp>
        <p:nvSpPr>
          <p:cNvPr id="6" name="TextBox 5">
            <a:extLst>
              <a:ext uri="{FF2B5EF4-FFF2-40B4-BE49-F238E27FC236}">
                <a16:creationId xmlns:a16="http://schemas.microsoft.com/office/drawing/2014/main" id="{A0831FB5-2915-4DB3-AC31-8EA943860029}"/>
              </a:ext>
            </a:extLst>
          </p:cNvPr>
          <p:cNvSpPr txBox="1"/>
          <p:nvPr/>
        </p:nvSpPr>
        <p:spPr>
          <a:xfrm>
            <a:off x="3557287" y="5222626"/>
            <a:ext cx="1867499" cy="307777"/>
          </a:xfrm>
          <a:prstGeom prst="rect">
            <a:avLst/>
          </a:prstGeom>
          <a:noFill/>
        </p:spPr>
        <p:txBody>
          <a:bodyPr wrap="none" rtlCol="0">
            <a:spAutoFit/>
          </a:bodyPr>
          <a:lstStyle/>
          <a:p>
            <a:r>
              <a:rPr lang="en-US" sz="1400" dirty="0">
                <a:solidFill>
                  <a:srgbClr val="00B0F0"/>
                </a:solidFill>
                <a:cs typeface="Times New Roman" panose="02020603050405020304" pitchFamily="18" charset="0"/>
              </a:rPr>
              <a:t>Image from </a:t>
            </a:r>
            <a:r>
              <a:rPr lang="en-US" sz="1400" dirty="0">
                <a:solidFill>
                  <a:schemeClr val="accent2">
                    <a:lumMod val="60000"/>
                    <a:lumOff val="40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KDNuggets</a:t>
            </a:r>
            <a:endParaRPr lang="en-US" sz="1400" dirty="0">
              <a:solidFill>
                <a:schemeClr val="accent2">
                  <a:lumMod val="60000"/>
                  <a:lumOff val="40000"/>
                </a:schemeClr>
              </a:solidFill>
              <a:cs typeface="Times New Roman" panose="02020603050405020304" pitchFamily="18" charset="0"/>
            </a:endParaRPr>
          </a:p>
        </p:txBody>
      </p:sp>
      <p:sp>
        <p:nvSpPr>
          <p:cNvPr id="7" name="TextBox 6">
            <a:extLst>
              <a:ext uri="{FF2B5EF4-FFF2-40B4-BE49-F238E27FC236}">
                <a16:creationId xmlns:a16="http://schemas.microsoft.com/office/drawing/2014/main" id="{A2DFA19A-9683-43AA-9179-48D5A9FE1FDD}"/>
              </a:ext>
            </a:extLst>
          </p:cNvPr>
          <p:cNvSpPr txBox="1"/>
          <p:nvPr/>
        </p:nvSpPr>
        <p:spPr>
          <a:xfrm>
            <a:off x="1981200" y="1676400"/>
            <a:ext cx="1743875" cy="584775"/>
          </a:xfrm>
          <a:prstGeom prst="rect">
            <a:avLst/>
          </a:prstGeom>
          <a:noFill/>
        </p:spPr>
        <p:txBody>
          <a:bodyPr wrap="none" rtlCol="0">
            <a:spAutoFit/>
          </a:bodyPr>
          <a:lstStyle/>
          <a:p>
            <a:pPr algn="ctr"/>
            <a:r>
              <a:rPr lang="en-US" sz="1600" b="1" dirty="0">
                <a:solidFill>
                  <a:schemeClr val="accent3">
                    <a:lumMod val="60000"/>
                    <a:lumOff val="40000"/>
                  </a:schemeClr>
                </a:solidFill>
                <a:cs typeface="Times New Roman" panose="02020603050405020304" pitchFamily="18" charset="0"/>
              </a:rPr>
              <a:t>network of </a:t>
            </a:r>
          </a:p>
          <a:p>
            <a:pPr algn="ctr"/>
            <a:r>
              <a:rPr lang="en-US" sz="1600" b="1" dirty="0">
                <a:solidFill>
                  <a:schemeClr val="accent3">
                    <a:lumMod val="60000"/>
                    <a:lumOff val="40000"/>
                  </a:schemeClr>
                </a:solidFill>
                <a:cs typeface="Times New Roman" panose="02020603050405020304" pitchFamily="18" charset="0"/>
              </a:rPr>
              <a:t>biological neurons</a:t>
            </a:r>
          </a:p>
        </p:txBody>
      </p:sp>
      <p:sp>
        <p:nvSpPr>
          <p:cNvPr id="8" name="TextBox 7">
            <a:extLst>
              <a:ext uri="{FF2B5EF4-FFF2-40B4-BE49-F238E27FC236}">
                <a16:creationId xmlns:a16="http://schemas.microsoft.com/office/drawing/2014/main" id="{7F9C425F-DF40-423B-A6E0-32A0D2566AC1}"/>
              </a:ext>
            </a:extLst>
          </p:cNvPr>
          <p:cNvSpPr txBox="1"/>
          <p:nvPr/>
        </p:nvSpPr>
        <p:spPr>
          <a:xfrm>
            <a:off x="5257800" y="1676399"/>
            <a:ext cx="1626471" cy="584775"/>
          </a:xfrm>
          <a:prstGeom prst="rect">
            <a:avLst/>
          </a:prstGeom>
          <a:noFill/>
        </p:spPr>
        <p:txBody>
          <a:bodyPr wrap="none" rtlCol="0">
            <a:spAutoFit/>
          </a:bodyPr>
          <a:lstStyle/>
          <a:p>
            <a:pPr algn="ctr"/>
            <a:r>
              <a:rPr lang="en-US" sz="1600" b="1" dirty="0">
                <a:solidFill>
                  <a:schemeClr val="accent3">
                    <a:lumMod val="60000"/>
                    <a:lumOff val="40000"/>
                  </a:schemeClr>
                </a:solidFill>
                <a:cs typeface="Times New Roman" panose="02020603050405020304" pitchFamily="18" charset="0"/>
              </a:rPr>
              <a:t>network of </a:t>
            </a:r>
          </a:p>
          <a:p>
            <a:pPr algn="ctr"/>
            <a:r>
              <a:rPr lang="en-US" sz="1600" b="1" dirty="0">
                <a:solidFill>
                  <a:schemeClr val="accent3">
                    <a:lumMod val="60000"/>
                    <a:lumOff val="40000"/>
                  </a:schemeClr>
                </a:solidFill>
                <a:cs typeface="Times New Roman" panose="02020603050405020304" pitchFamily="18" charset="0"/>
              </a:rPr>
              <a:t>artificial neurons</a:t>
            </a:r>
          </a:p>
        </p:txBody>
      </p:sp>
      <p:sp>
        <p:nvSpPr>
          <p:cNvPr id="9" name="TextBox 8">
            <a:extLst>
              <a:ext uri="{FF2B5EF4-FFF2-40B4-BE49-F238E27FC236}">
                <a16:creationId xmlns:a16="http://schemas.microsoft.com/office/drawing/2014/main" id="{828D4B41-EF2F-49EC-BFD5-981D45B6DD57}"/>
              </a:ext>
            </a:extLst>
          </p:cNvPr>
          <p:cNvSpPr txBox="1"/>
          <p:nvPr/>
        </p:nvSpPr>
        <p:spPr>
          <a:xfrm>
            <a:off x="1340654" y="5775917"/>
            <a:ext cx="6126946" cy="707886"/>
          </a:xfrm>
          <a:prstGeom prst="rect">
            <a:avLst/>
          </a:prstGeom>
          <a:noFill/>
        </p:spPr>
        <p:txBody>
          <a:bodyPr wrap="square" rtlCol="0">
            <a:spAutoFit/>
          </a:bodyPr>
          <a:lstStyle/>
          <a:p>
            <a:r>
              <a:rPr lang="en-US" sz="2000" dirty="0">
                <a:cs typeface="Times New Roman" panose="02020603050405020304" pitchFamily="18" charset="0"/>
              </a:rPr>
              <a:t>Most AI today uses </a:t>
            </a:r>
            <a:r>
              <a:rPr lang="en-US" sz="2000" b="1" i="1" u="sng" dirty="0">
                <a:solidFill>
                  <a:srgbClr val="FF0000"/>
                </a:solidFill>
                <a:cs typeface="Times New Roman" panose="02020603050405020304" pitchFamily="18" charset="0"/>
              </a:rPr>
              <a:t>neural networks</a:t>
            </a:r>
            <a:r>
              <a:rPr lang="en-US" sz="2000" b="1" i="1" dirty="0">
                <a:solidFill>
                  <a:srgbClr val="FF0000"/>
                </a:solidFill>
                <a:cs typeface="Times New Roman" panose="02020603050405020304" pitchFamily="18" charset="0"/>
              </a:rPr>
              <a:t> </a:t>
            </a:r>
            <a:r>
              <a:rPr lang="en-US" sz="2000" dirty="0">
                <a:cs typeface="Times New Roman" panose="02020603050405020304" pitchFamily="18" charset="0"/>
              </a:rPr>
              <a:t>– inspired by the brain – as the basis of </a:t>
            </a:r>
            <a:r>
              <a:rPr lang="en-US" sz="2000" b="1" i="1" u="sng" dirty="0">
                <a:solidFill>
                  <a:srgbClr val="FF0000"/>
                </a:solidFill>
                <a:cs typeface="Times New Roman" panose="02020603050405020304" pitchFamily="18" charset="0"/>
              </a:rPr>
              <a:t>machine learning</a:t>
            </a:r>
            <a:r>
              <a:rPr lang="en-US" sz="2000" dirty="0">
                <a:cs typeface="Times New Roman" panose="02020603050405020304" pitchFamily="18" charset="0"/>
              </a:rPr>
              <a:t>.</a:t>
            </a:r>
          </a:p>
        </p:txBody>
      </p:sp>
    </p:spTree>
    <p:extLst>
      <p:ext uri="{BB962C8B-B14F-4D97-AF65-F5344CB8AC3E}">
        <p14:creationId xmlns:p14="http://schemas.microsoft.com/office/powerpoint/2010/main" val="2060885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1736180" y="843887"/>
            <a:ext cx="5626540"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The Brain-Based View of Intelligence</a:t>
            </a:r>
          </a:p>
        </p:txBody>
      </p:sp>
      <p:sp>
        <p:nvSpPr>
          <p:cNvPr id="510980" name="Text Box 4"/>
          <p:cNvSpPr txBox="1">
            <a:spLocks noChangeArrowheads="1"/>
          </p:cNvSpPr>
          <p:nvPr/>
        </p:nvSpPr>
        <p:spPr bwMode="auto">
          <a:xfrm>
            <a:off x="685499" y="1950409"/>
            <a:ext cx="2050177"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Neural Networks:</a:t>
            </a:r>
          </a:p>
        </p:txBody>
      </p:sp>
      <p:sp>
        <p:nvSpPr>
          <p:cNvPr id="510981" name="Text Box 5"/>
          <p:cNvSpPr txBox="1">
            <a:spLocks noChangeArrowheads="1"/>
          </p:cNvSpPr>
          <p:nvPr/>
        </p:nvSpPr>
        <p:spPr bwMode="auto">
          <a:xfrm>
            <a:off x="4658862" y="2221304"/>
            <a:ext cx="1968809"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Key Assumption:</a:t>
            </a:r>
          </a:p>
        </p:txBody>
      </p:sp>
      <p:sp>
        <p:nvSpPr>
          <p:cNvPr id="510982" name="Text Box 6"/>
          <p:cNvSpPr txBox="1">
            <a:spLocks noChangeArrowheads="1"/>
          </p:cNvSpPr>
          <p:nvPr/>
        </p:nvSpPr>
        <p:spPr bwMode="auto">
          <a:xfrm>
            <a:off x="4777925" y="2686442"/>
            <a:ext cx="4212115" cy="1015663"/>
          </a:xfrm>
          <a:prstGeom prst="rect">
            <a:avLst/>
          </a:prstGeom>
          <a:solidFill>
            <a:srgbClr val="333300"/>
          </a:solidFill>
          <a:ln w="28575" cap="sq">
            <a:solidFill>
              <a:srgbClr val="99CC00"/>
            </a:solidFill>
            <a:miter lim="800000"/>
            <a:headEnd type="none" w="sm" len="sm"/>
            <a:tailEnd type="none" w="lg" len="lg"/>
          </a:ln>
          <a:effectLst/>
        </p:spPr>
        <p:txBody>
          <a:bodyPr wrap="none">
            <a:spAutoFit/>
          </a:bodyPr>
          <a:lstStyle/>
          <a:p>
            <a:r>
              <a:rPr lang="en-US" sz="2000" dirty="0">
                <a:solidFill>
                  <a:srgbClr val="FFFF99"/>
                </a:solidFill>
              </a:rPr>
              <a:t>Intelligence arises from the interaction</a:t>
            </a:r>
          </a:p>
          <a:p>
            <a:r>
              <a:rPr lang="en-US" sz="2000" dirty="0">
                <a:solidFill>
                  <a:srgbClr val="FFFF99"/>
                </a:solidFill>
              </a:rPr>
              <a:t> of many </a:t>
            </a:r>
            <a:r>
              <a:rPr lang="en-US" sz="2000" b="1" i="1" dirty="0">
                <a:solidFill>
                  <a:srgbClr val="66FFFF"/>
                </a:solidFill>
              </a:rPr>
              <a:t>neural networks </a:t>
            </a:r>
            <a:r>
              <a:rPr lang="en-US" sz="2000" dirty="0">
                <a:solidFill>
                  <a:srgbClr val="FFFF99"/>
                </a:solidFill>
              </a:rPr>
              <a:t>operating in </a:t>
            </a:r>
          </a:p>
          <a:p>
            <a:r>
              <a:rPr lang="en-US" sz="2000" dirty="0">
                <a:solidFill>
                  <a:srgbClr val="FFFF99"/>
                </a:solidFill>
              </a:rPr>
              <a:t> parallel.</a:t>
            </a:r>
          </a:p>
        </p:txBody>
      </p:sp>
      <p:sp>
        <p:nvSpPr>
          <p:cNvPr id="510983" name="Text Box 7"/>
          <p:cNvSpPr txBox="1">
            <a:spLocks noChangeArrowheads="1"/>
          </p:cNvSpPr>
          <p:nvPr/>
        </p:nvSpPr>
        <p:spPr bwMode="auto">
          <a:xfrm>
            <a:off x="4576312" y="4037404"/>
            <a:ext cx="1284391"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Approach:</a:t>
            </a:r>
          </a:p>
        </p:txBody>
      </p:sp>
      <p:sp>
        <p:nvSpPr>
          <p:cNvPr id="510984" name="Text Box 8"/>
          <p:cNvSpPr txBox="1">
            <a:spLocks noChangeArrowheads="1"/>
          </p:cNvSpPr>
          <p:nvPr/>
        </p:nvSpPr>
        <p:spPr bwMode="auto">
          <a:xfrm>
            <a:off x="4741412" y="4539054"/>
            <a:ext cx="3812582" cy="846386"/>
          </a:xfrm>
          <a:prstGeom prst="rect">
            <a:avLst/>
          </a:prstGeom>
          <a:solidFill>
            <a:srgbClr val="993300"/>
          </a:solidFill>
          <a:ln w="28575" cap="sq">
            <a:solidFill>
              <a:srgbClr val="FF9900"/>
            </a:solidFill>
            <a:miter lim="800000"/>
            <a:headEnd type="none" w="sm" len="sm"/>
            <a:tailEnd type="none" w="lg" len="lg"/>
          </a:ln>
          <a:effectLst/>
        </p:spPr>
        <p:txBody>
          <a:bodyPr wrap="none">
            <a:spAutoFit/>
          </a:bodyPr>
          <a:lstStyle/>
          <a:p>
            <a:pPr>
              <a:buFontTx/>
              <a:buChar char="•"/>
            </a:pPr>
            <a:r>
              <a:rPr lang="en-US" sz="2000">
                <a:solidFill>
                  <a:srgbClr val="FFFF99"/>
                </a:solidFill>
              </a:rPr>
              <a:t> Build the neural networks</a:t>
            </a:r>
          </a:p>
          <a:p>
            <a:pPr>
              <a:spcBef>
                <a:spcPct val="45000"/>
              </a:spcBef>
              <a:buFontTx/>
              <a:buChar char="•"/>
            </a:pPr>
            <a:r>
              <a:rPr lang="en-US" sz="2000">
                <a:solidFill>
                  <a:srgbClr val="FFFF99"/>
                </a:solidFill>
              </a:rPr>
              <a:t> Design their interaction network.</a:t>
            </a:r>
          </a:p>
        </p:txBody>
      </p:sp>
      <p:sp>
        <p:nvSpPr>
          <p:cNvPr id="510997" name="Oval 21"/>
          <p:cNvSpPr>
            <a:spLocks noChangeArrowheads="1"/>
          </p:cNvSpPr>
          <p:nvPr/>
        </p:nvSpPr>
        <p:spPr bwMode="auto">
          <a:xfrm>
            <a:off x="1716846" y="2923441"/>
            <a:ext cx="852487" cy="842963"/>
          </a:xfrm>
          <a:prstGeom prst="ellipse">
            <a:avLst/>
          </a:prstGeom>
          <a:noFill/>
          <a:ln w="28575" cap="sq">
            <a:solidFill>
              <a:schemeClr val="tx1"/>
            </a:solidFill>
            <a:round/>
            <a:headEnd type="none" w="sm" len="sm"/>
            <a:tailEnd type="none" w="lg" len="lg"/>
          </a:ln>
          <a:effectLst/>
        </p:spPr>
        <p:txBody>
          <a:bodyPr wrap="none" anchor="ctr"/>
          <a:lstStyle/>
          <a:p>
            <a:endParaRPr lang="en-US"/>
          </a:p>
        </p:txBody>
      </p:sp>
      <p:sp>
        <p:nvSpPr>
          <p:cNvPr id="510998" name="Line 22"/>
          <p:cNvSpPr>
            <a:spLocks noChangeShapeType="1"/>
          </p:cNvSpPr>
          <p:nvPr/>
        </p:nvSpPr>
        <p:spPr bwMode="auto">
          <a:xfrm>
            <a:off x="1004058" y="2828191"/>
            <a:ext cx="677863" cy="309563"/>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0999" name="Line 23"/>
          <p:cNvSpPr>
            <a:spLocks noChangeShapeType="1"/>
          </p:cNvSpPr>
          <p:nvPr/>
        </p:nvSpPr>
        <p:spPr bwMode="auto">
          <a:xfrm>
            <a:off x="921508" y="3339366"/>
            <a:ext cx="736600" cy="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00" name="Line 24"/>
          <p:cNvSpPr>
            <a:spLocks noChangeShapeType="1"/>
          </p:cNvSpPr>
          <p:nvPr/>
        </p:nvSpPr>
        <p:spPr bwMode="auto">
          <a:xfrm flipV="1">
            <a:off x="1064383" y="3612416"/>
            <a:ext cx="606425" cy="320675"/>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01" name="Line 25"/>
          <p:cNvSpPr>
            <a:spLocks noChangeShapeType="1"/>
          </p:cNvSpPr>
          <p:nvPr/>
        </p:nvSpPr>
        <p:spPr bwMode="auto">
          <a:xfrm>
            <a:off x="2572508" y="3326666"/>
            <a:ext cx="877888" cy="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05" name="Freeform 29"/>
          <p:cNvSpPr>
            <a:spLocks/>
          </p:cNvSpPr>
          <p:nvPr/>
        </p:nvSpPr>
        <p:spPr bwMode="auto">
          <a:xfrm>
            <a:off x="2878896" y="2753579"/>
            <a:ext cx="392112" cy="430212"/>
          </a:xfrm>
          <a:custGeom>
            <a:avLst/>
            <a:gdLst/>
            <a:ahLst/>
            <a:cxnLst>
              <a:cxn ang="0">
                <a:pos x="0" y="287"/>
              </a:cxn>
              <a:cxn ang="0">
                <a:pos x="104" y="287"/>
              </a:cxn>
              <a:cxn ang="0">
                <a:pos x="164" y="10"/>
              </a:cxn>
              <a:cxn ang="0">
                <a:pos x="209" y="347"/>
              </a:cxn>
              <a:cxn ang="0">
                <a:pos x="276" y="227"/>
              </a:cxn>
              <a:cxn ang="0">
                <a:pos x="336" y="220"/>
              </a:cxn>
            </a:cxnLst>
            <a:rect l="0" t="0" r="r" b="b"/>
            <a:pathLst>
              <a:path w="336" h="383">
                <a:moveTo>
                  <a:pt x="0" y="287"/>
                </a:moveTo>
                <a:cubicBezTo>
                  <a:pt x="38" y="310"/>
                  <a:pt x="77" y="333"/>
                  <a:pt x="104" y="287"/>
                </a:cubicBezTo>
                <a:cubicBezTo>
                  <a:pt x="131" y="241"/>
                  <a:pt x="147" y="0"/>
                  <a:pt x="164" y="10"/>
                </a:cubicBezTo>
                <a:cubicBezTo>
                  <a:pt x="181" y="20"/>
                  <a:pt x="190" y="311"/>
                  <a:pt x="209" y="347"/>
                </a:cubicBezTo>
                <a:cubicBezTo>
                  <a:pt x="228" y="383"/>
                  <a:pt x="255" y="248"/>
                  <a:pt x="276" y="227"/>
                </a:cubicBezTo>
                <a:cubicBezTo>
                  <a:pt x="297" y="206"/>
                  <a:pt x="316" y="213"/>
                  <a:pt x="336" y="220"/>
                </a:cubicBezTo>
              </a:path>
            </a:pathLst>
          </a:custGeom>
          <a:noFill/>
          <a:ln w="28575" cap="sq" cmpd="sng">
            <a:solidFill>
              <a:srgbClr val="FF0000"/>
            </a:solidFill>
            <a:prstDash val="solid"/>
            <a:round/>
            <a:headEnd type="none" w="sm" len="sm"/>
            <a:tailEnd type="none" w="lg" len="lg"/>
          </a:ln>
          <a:effectLst/>
        </p:spPr>
        <p:txBody>
          <a:bodyPr wrap="none"/>
          <a:lstStyle/>
          <a:p>
            <a:endParaRPr lang="en-US"/>
          </a:p>
        </p:txBody>
      </p:sp>
      <p:sp>
        <p:nvSpPr>
          <p:cNvPr id="511006" name="Freeform 30"/>
          <p:cNvSpPr>
            <a:spLocks/>
          </p:cNvSpPr>
          <p:nvPr/>
        </p:nvSpPr>
        <p:spPr bwMode="auto">
          <a:xfrm>
            <a:off x="565908" y="3761641"/>
            <a:ext cx="392113" cy="430213"/>
          </a:xfrm>
          <a:custGeom>
            <a:avLst/>
            <a:gdLst/>
            <a:ahLst/>
            <a:cxnLst>
              <a:cxn ang="0">
                <a:pos x="0" y="287"/>
              </a:cxn>
              <a:cxn ang="0">
                <a:pos x="104" y="287"/>
              </a:cxn>
              <a:cxn ang="0">
                <a:pos x="164" y="10"/>
              </a:cxn>
              <a:cxn ang="0">
                <a:pos x="209" y="347"/>
              </a:cxn>
              <a:cxn ang="0">
                <a:pos x="276" y="227"/>
              </a:cxn>
              <a:cxn ang="0">
                <a:pos x="336" y="220"/>
              </a:cxn>
            </a:cxnLst>
            <a:rect l="0" t="0" r="r" b="b"/>
            <a:pathLst>
              <a:path w="336" h="383">
                <a:moveTo>
                  <a:pt x="0" y="287"/>
                </a:moveTo>
                <a:cubicBezTo>
                  <a:pt x="38" y="310"/>
                  <a:pt x="77" y="333"/>
                  <a:pt x="104" y="287"/>
                </a:cubicBezTo>
                <a:cubicBezTo>
                  <a:pt x="131" y="241"/>
                  <a:pt x="147" y="0"/>
                  <a:pt x="164" y="10"/>
                </a:cubicBezTo>
                <a:cubicBezTo>
                  <a:pt x="181" y="20"/>
                  <a:pt x="190" y="311"/>
                  <a:pt x="209" y="347"/>
                </a:cubicBezTo>
                <a:cubicBezTo>
                  <a:pt x="228" y="383"/>
                  <a:pt x="255" y="248"/>
                  <a:pt x="276" y="227"/>
                </a:cubicBezTo>
                <a:cubicBezTo>
                  <a:pt x="297" y="206"/>
                  <a:pt x="316" y="213"/>
                  <a:pt x="336" y="220"/>
                </a:cubicBezTo>
              </a:path>
            </a:pathLst>
          </a:custGeom>
          <a:noFill/>
          <a:ln w="28575" cap="sq" cmpd="sng">
            <a:solidFill>
              <a:srgbClr val="FF0000"/>
            </a:solidFill>
            <a:prstDash val="solid"/>
            <a:round/>
            <a:headEnd type="none" w="sm" len="sm"/>
            <a:tailEnd type="none" w="lg" len="lg"/>
          </a:ln>
          <a:effectLst/>
        </p:spPr>
        <p:txBody>
          <a:bodyPr wrap="none"/>
          <a:lstStyle/>
          <a:p>
            <a:endParaRPr lang="en-US"/>
          </a:p>
        </p:txBody>
      </p:sp>
      <p:sp>
        <p:nvSpPr>
          <p:cNvPr id="511007" name="Freeform 31"/>
          <p:cNvSpPr>
            <a:spLocks/>
          </p:cNvSpPr>
          <p:nvPr/>
        </p:nvSpPr>
        <p:spPr bwMode="auto">
          <a:xfrm>
            <a:off x="516696" y="3180616"/>
            <a:ext cx="392112" cy="430213"/>
          </a:xfrm>
          <a:custGeom>
            <a:avLst/>
            <a:gdLst/>
            <a:ahLst/>
            <a:cxnLst>
              <a:cxn ang="0">
                <a:pos x="0" y="287"/>
              </a:cxn>
              <a:cxn ang="0">
                <a:pos x="104" y="287"/>
              </a:cxn>
              <a:cxn ang="0">
                <a:pos x="164" y="10"/>
              </a:cxn>
              <a:cxn ang="0">
                <a:pos x="209" y="347"/>
              </a:cxn>
              <a:cxn ang="0">
                <a:pos x="276" y="227"/>
              </a:cxn>
              <a:cxn ang="0">
                <a:pos x="336" y="220"/>
              </a:cxn>
            </a:cxnLst>
            <a:rect l="0" t="0" r="r" b="b"/>
            <a:pathLst>
              <a:path w="336" h="383">
                <a:moveTo>
                  <a:pt x="0" y="287"/>
                </a:moveTo>
                <a:cubicBezTo>
                  <a:pt x="38" y="310"/>
                  <a:pt x="77" y="333"/>
                  <a:pt x="104" y="287"/>
                </a:cubicBezTo>
                <a:cubicBezTo>
                  <a:pt x="131" y="241"/>
                  <a:pt x="147" y="0"/>
                  <a:pt x="164" y="10"/>
                </a:cubicBezTo>
                <a:cubicBezTo>
                  <a:pt x="181" y="20"/>
                  <a:pt x="190" y="311"/>
                  <a:pt x="209" y="347"/>
                </a:cubicBezTo>
                <a:cubicBezTo>
                  <a:pt x="228" y="383"/>
                  <a:pt x="255" y="248"/>
                  <a:pt x="276" y="227"/>
                </a:cubicBezTo>
                <a:cubicBezTo>
                  <a:pt x="297" y="206"/>
                  <a:pt x="316" y="213"/>
                  <a:pt x="336" y="220"/>
                </a:cubicBezTo>
              </a:path>
            </a:pathLst>
          </a:custGeom>
          <a:noFill/>
          <a:ln w="28575" cap="sq" cmpd="sng">
            <a:solidFill>
              <a:srgbClr val="FF0000"/>
            </a:solidFill>
            <a:prstDash val="solid"/>
            <a:round/>
            <a:headEnd type="none" w="sm" len="sm"/>
            <a:tailEnd type="none" w="lg" len="lg"/>
          </a:ln>
          <a:effectLst/>
        </p:spPr>
        <p:txBody>
          <a:bodyPr wrap="none"/>
          <a:lstStyle/>
          <a:p>
            <a:endParaRPr lang="en-US"/>
          </a:p>
        </p:txBody>
      </p:sp>
      <p:sp>
        <p:nvSpPr>
          <p:cNvPr id="511008" name="Freeform 32"/>
          <p:cNvSpPr>
            <a:spLocks/>
          </p:cNvSpPr>
          <p:nvPr/>
        </p:nvSpPr>
        <p:spPr bwMode="auto">
          <a:xfrm>
            <a:off x="553208" y="2526566"/>
            <a:ext cx="392113" cy="430213"/>
          </a:xfrm>
          <a:custGeom>
            <a:avLst/>
            <a:gdLst/>
            <a:ahLst/>
            <a:cxnLst>
              <a:cxn ang="0">
                <a:pos x="0" y="287"/>
              </a:cxn>
              <a:cxn ang="0">
                <a:pos x="104" y="287"/>
              </a:cxn>
              <a:cxn ang="0">
                <a:pos x="164" y="10"/>
              </a:cxn>
              <a:cxn ang="0">
                <a:pos x="209" y="347"/>
              </a:cxn>
              <a:cxn ang="0">
                <a:pos x="276" y="227"/>
              </a:cxn>
              <a:cxn ang="0">
                <a:pos x="336" y="220"/>
              </a:cxn>
            </a:cxnLst>
            <a:rect l="0" t="0" r="r" b="b"/>
            <a:pathLst>
              <a:path w="336" h="383">
                <a:moveTo>
                  <a:pt x="0" y="287"/>
                </a:moveTo>
                <a:cubicBezTo>
                  <a:pt x="38" y="310"/>
                  <a:pt x="77" y="333"/>
                  <a:pt x="104" y="287"/>
                </a:cubicBezTo>
                <a:cubicBezTo>
                  <a:pt x="131" y="241"/>
                  <a:pt x="147" y="0"/>
                  <a:pt x="164" y="10"/>
                </a:cubicBezTo>
                <a:cubicBezTo>
                  <a:pt x="181" y="20"/>
                  <a:pt x="190" y="311"/>
                  <a:pt x="209" y="347"/>
                </a:cubicBezTo>
                <a:cubicBezTo>
                  <a:pt x="228" y="383"/>
                  <a:pt x="255" y="248"/>
                  <a:pt x="276" y="227"/>
                </a:cubicBezTo>
                <a:cubicBezTo>
                  <a:pt x="297" y="206"/>
                  <a:pt x="316" y="213"/>
                  <a:pt x="336" y="220"/>
                </a:cubicBezTo>
              </a:path>
            </a:pathLst>
          </a:custGeom>
          <a:noFill/>
          <a:ln w="28575" cap="sq" cmpd="sng">
            <a:solidFill>
              <a:srgbClr val="FF0000"/>
            </a:solidFill>
            <a:prstDash val="solid"/>
            <a:round/>
            <a:headEnd type="none" w="sm" len="sm"/>
            <a:tailEnd type="none" w="lg" len="lg"/>
          </a:ln>
          <a:effectLst/>
        </p:spPr>
        <p:txBody>
          <a:bodyPr wrap="none"/>
          <a:lstStyle/>
          <a:p>
            <a:endParaRPr lang="en-US"/>
          </a:p>
        </p:txBody>
      </p:sp>
      <p:sp>
        <p:nvSpPr>
          <p:cNvPr id="511012" name="Freeform 36"/>
          <p:cNvSpPr>
            <a:spLocks/>
          </p:cNvSpPr>
          <p:nvPr/>
        </p:nvSpPr>
        <p:spPr bwMode="auto">
          <a:xfrm>
            <a:off x="1920046" y="3090129"/>
            <a:ext cx="415925" cy="498475"/>
          </a:xfrm>
          <a:custGeom>
            <a:avLst/>
            <a:gdLst/>
            <a:ahLst/>
            <a:cxnLst>
              <a:cxn ang="0">
                <a:pos x="0" y="508"/>
              </a:cxn>
              <a:cxn ang="0">
                <a:pos x="239" y="434"/>
              </a:cxn>
              <a:cxn ang="0">
                <a:pos x="396" y="75"/>
              </a:cxn>
              <a:cxn ang="0">
                <a:pos x="688" y="0"/>
              </a:cxn>
            </a:cxnLst>
            <a:rect l="0" t="0" r="r" b="b"/>
            <a:pathLst>
              <a:path w="688" h="508">
                <a:moveTo>
                  <a:pt x="0" y="508"/>
                </a:moveTo>
                <a:cubicBezTo>
                  <a:pt x="86" y="507"/>
                  <a:pt x="173" y="506"/>
                  <a:pt x="239" y="434"/>
                </a:cubicBezTo>
                <a:cubicBezTo>
                  <a:pt x="305" y="362"/>
                  <a:pt x="321" y="147"/>
                  <a:pt x="396" y="75"/>
                </a:cubicBezTo>
                <a:cubicBezTo>
                  <a:pt x="471" y="3"/>
                  <a:pt x="579" y="1"/>
                  <a:pt x="688" y="0"/>
                </a:cubicBezTo>
              </a:path>
            </a:pathLst>
          </a:custGeom>
          <a:noFill/>
          <a:ln w="50800" cap="sq" cmpd="sng">
            <a:solidFill>
              <a:srgbClr val="0070C0"/>
            </a:solidFill>
            <a:prstDash val="solid"/>
            <a:round/>
            <a:headEnd type="none" w="sm" len="sm"/>
            <a:tailEnd type="none" w="lg" len="lg"/>
          </a:ln>
          <a:effectLst/>
        </p:spPr>
        <p:txBody>
          <a:bodyPr wrap="none"/>
          <a:lstStyle/>
          <a:p>
            <a:endParaRPr lang="en-US"/>
          </a:p>
        </p:txBody>
      </p:sp>
      <p:sp>
        <p:nvSpPr>
          <p:cNvPr id="511013" name="Oval 37"/>
          <p:cNvSpPr>
            <a:spLocks noChangeArrowheads="1"/>
          </p:cNvSpPr>
          <p:nvPr/>
        </p:nvSpPr>
        <p:spPr bwMode="auto">
          <a:xfrm>
            <a:off x="2097846" y="4882416"/>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4" name="Oval 38"/>
          <p:cNvSpPr>
            <a:spLocks noChangeArrowheads="1"/>
          </p:cNvSpPr>
          <p:nvPr/>
        </p:nvSpPr>
        <p:spPr bwMode="auto">
          <a:xfrm>
            <a:off x="2810633" y="4691916"/>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5" name="Oval 39"/>
          <p:cNvSpPr>
            <a:spLocks noChangeArrowheads="1"/>
          </p:cNvSpPr>
          <p:nvPr/>
        </p:nvSpPr>
        <p:spPr bwMode="auto">
          <a:xfrm>
            <a:off x="2656646" y="5415816"/>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6" name="Oval 40"/>
          <p:cNvSpPr>
            <a:spLocks noChangeArrowheads="1"/>
          </p:cNvSpPr>
          <p:nvPr/>
        </p:nvSpPr>
        <p:spPr bwMode="auto">
          <a:xfrm>
            <a:off x="1267583" y="5426929"/>
            <a:ext cx="212725" cy="214312"/>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7" name="Oval 41"/>
          <p:cNvSpPr>
            <a:spLocks noChangeArrowheads="1"/>
          </p:cNvSpPr>
          <p:nvPr/>
        </p:nvSpPr>
        <p:spPr bwMode="auto">
          <a:xfrm>
            <a:off x="1385058" y="4479191"/>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8" name="Oval 42"/>
          <p:cNvSpPr>
            <a:spLocks noChangeArrowheads="1"/>
          </p:cNvSpPr>
          <p:nvPr/>
        </p:nvSpPr>
        <p:spPr bwMode="auto">
          <a:xfrm>
            <a:off x="956433" y="5025291"/>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19" name="Oval 43"/>
          <p:cNvSpPr>
            <a:spLocks noChangeArrowheads="1"/>
          </p:cNvSpPr>
          <p:nvPr/>
        </p:nvSpPr>
        <p:spPr bwMode="auto">
          <a:xfrm>
            <a:off x="1861308" y="5807929"/>
            <a:ext cx="212725" cy="214312"/>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sz="2000"/>
          </a:p>
        </p:txBody>
      </p:sp>
      <p:sp>
        <p:nvSpPr>
          <p:cNvPr id="511020" name="Oval 44"/>
          <p:cNvSpPr>
            <a:spLocks noChangeArrowheads="1"/>
          </p:cNvSpPr>
          <p:nvPr/>
        </p:nvSpPr>
        <p:spPr bwMode="auto">
          <a:xfrm>
            <a:off x="2359783" y="4241066"/>
            <a:ext cx="212725" cy="214313"/>
          </a:xfrm>
          <a:prstGeom prst="ellipse">
            <a:avLst/>
          </a:prstGeom>
          <a:solidFill>
            <a:schemeClr val="tx1"/>
          </a:solidFill>
          <a:ln w="28575" cap="sq">
            <a:solidFill>
              <a:schemeClr val="tx1"/>
            </a:solidFill>
            <a:round/>
            <a:headEnd type="none" w="sm" len="sm"/>
            <a:tailEnd type="none" w="lg" len="lg"/>
          </a:ln>
          <a:effectLst/>
        </p:spPr>
        <p:txBody>
          <a:bodyPr wrap="none" anchor="ctr"/>
          <a:lstStyle/>
          <a:p>
            <a:endParaRPr lang="en-US"/>
          </a:p>
        </p:txBody>
      </p:sp>
      <p:sp>
        <p:nvSpPr>
          <p:cNvPr id="511021" name="Line 45"/>
          <p:cNvSpPr>
            <a:spLocks noChangeShapeType="1"/>
          </p:cNvSpPr>
          <p:nvPr/>
        </p:nvSpPr>
        <p:spPr bwMode="auto">
          <a:xfrm flipV="1">
            <a:off x="1502533" y="4382354"/>
            <a:ext cx="760413" cy="203200"/>
          </a:xfrm>
          <a:prstGeom prst="line">
            <a:avLst/>
          </a:prstGeom>
          <a:noFill/>
          <a:ln w="28575" cap="sq">
            <a:solidFill>
              <a:schemeClr val="tx1"/>
            </a:solidFill>
            <a:round/>
            <a:headEnd type="none" w="sm" len="sm"/>
            <a:tailEnd type="oval" w="lg" len="sm"/>
          </a:ln>
          <a:effectLst/>
        </p:spPr>
        <p:txBody>
          <a:bodyPr wrap="none"/>
          <a:lstStyle/>
          <a:p>
            <a:endParaRPr lang="en-US"/>
          </a:p>
        </p:txBody>
      </p:sp>
      <p:sp>
        <p:nvSpPr>
          <p:cNvPr id="511022" name="Line 46"/>
          <p:cNvSpPr>
            <a:spLocks noChangeShapeType="1"/>
          </p:cNvSpPr>
          <p:nvPr/>
        </p:nvSpPr>
        <p:spPr bwMode="auto">
          <a:xfrm>
            <a:off x="1526346" y="4633179"/>
            <a:ext cx="523875" cy="261937"/>
          </a:xfrm>
          <a:prstGeom prst="line">
            <a:avLst/>
          </a:prstGeom>
          <a:noFill/>
          <a:ln w="28575" cap="sq">
            <a:solidFill>
              <a:schemeClr val="tx1"/>
            </a:solidFill>
            <a:round/>
            <a:headEnd type="none" w="sm" len="sm"/>
            <a:tailEnd type="oval" w="lg" len="sm"/>
          </a:ln>
          <a:effectLst/>
        </p:spPr>
        <p:txBody>
          <a:bodyPr wrap="none"/>
          <a:lstStyle/>
          <a:p>
            <a:endParaRPr lang="en-US"/>
          </a:p>
        </p:txBody>
      </p:sp>
      <p:sp>
        <p:nvSpPr>
          <p:cNvPr id="511023" name="Line 47"/>
          <p:cNvSpPr>
            <a:spLocks noChangeShapeType="1"/>
          </p:cNvSpPr>
          <p:nvPr/>
        </p:nvSpPr>
        <p:spPr bwMode="auto">
          <a:xfrm flipH="1">
            <a:off x="2262946" y="4418866"/>
            <a:ext cx="166687" cy="392113"/>
          </a:xfrm>
          <a:prstGeom prst="line">
            <a:avLst/>
          </a:prstGeom>
          <a:noFill/>
          <a:ln w="28575" cap="sq">
            <a:solidFill>
              <a:schemeClr val="tx1"/>
            </a:solidFill>
            <a:round/>
            <a:headEnd type="none" w="sm" len="sm"/>
            <a:tailEnd type="oval" w="lg" len="sm"/>
          </a:ln>
          <a:effectLst/>
        </p:spPr>
        <p:txBody>
          <a:bodyPr wrap="none"/>
          <a:lstStyle/>
          <a:p>
            <a:endParaRPr lang="en-US"/>
          </a:p>
        </p:txBody>
      </p:sp>
      <p:sp>
        <p:nvSpPr>
          <p:cNvPr id="511024" name="Line 48"/>
          <p:cNvSpPr>
            <a:spLocks noChangeShapeType="1"/>
          </p:cNvSpPr>
          <p:nvPr/>
        </p:nvSpPr>
        <p:spPr bwMode="auto">
          <a:xfrm>
            <a:off x="2501071" y="4407754"/>
            <a:ext cx="284162" cy="284162"/>
          </a:xfrm>
          <a:prstGeom prst="line">
            <a:avLst/>
          </a:prstGeom>
          <a:noFill/>
          <a:ln w="28575" cap="sq">
            <a:solidFill>
              <a:schemeClr val="tx1"/>
            </a:solidFill>
            <a:round/>
            <a:headEnd type="none" w="sm" len="sm"/>
            <a:tailEnd type="oval" w="lg" len="sm"/>
          </a:ln>
          <a:effectLst/>
        </p:spPr>
        <p:txBody>
          <a:bodyPr wrap="none"/>
          <a:lstStyle/>
          <a:p>
            <a:endParaRPr lang="en-US"/>
          </a:p>
        </p:txBody>
      </p:sp>
      <p:sp>
        <p:nvSpPr>
          <p:cNvPr id="511025" name="Line 49"/>
          <p:cNvSpPr>
            <a:spLocks noChangeShapeType="1"/>
          </p:cNvSpPr>
          <p:nvPr/>
        </p:nvSpPr>
        <p:spPr bwMode="auto">
          <a:xfrm flipH="1">
            <a:off x="2002596" y="5060216"/>
            <a:ext cx="177800" cy="688975"/>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26" name="Line 50"/>
          <p:cNvSpPr>
            <a:spLocks noChangeShapeType="1"/>
          </p:cNvSpPr>
          <p:nvPr/>
        </p:nvSpPr>
        <p:spPr bwMode="auto">
          <a:xfrm>
            <a:off x="2239133" y="5025291"/>
            <a:ext cx="404813" cy="392113"/>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27" name="Line 51"/>
          <p:cNvSpPr>
            <a:spLocks noChangeShapeType="1"/>
          </p:cNvSpPr>
          <p:nvPr/>
        </p:nvSpPr>
        <p:spPr bwMode="auto">
          <a:xfrm flipH="1">
            <a:off x="2763008" y="4895116"/>
            <a:ext cx="141288" cy="45085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28" name="Line 52"/>
          <p:cNvSpPr>
            <a:spLocks noChangeShapeType="1"/>
          </p:cNvSpPr>
          <p:nvPr/>
        </p:nvSpPr>
        <p:spPr bwMode="auto">
          <a:xfrm flipH="1">
            <a:off x="1539046" y="5025291"/>
            <a:ext cx="582612" cy="439738"/>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29" name="Line 53"/>
          <p:cNvSpPr>
            <a:spLocks noChangeShapeType="1"/>
          </p:cNvSpPr>
          <p:nvPr/>
        </p:nvSpPr>
        <p:spPr bwMode="auto">
          <a:xfrm flipH="1">
            <a:off x="1242183" y="5001479"/>
            <a:ext cx="866775" cy="106362"/>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30" name="Line 54"/>
          <p:cNvSpPr>
            <a:spLocks noChangeShapeType="1"/>
          </p:cNvSpPr>
          <p:nvPr/>
        </p:nvSpPr>
        <p:spPr bwMode="auto">
          <a:xfrm flipV="1">
            <a:off x="1075496" y="4691916"/>
            <a:ext cx="273050" cy="366713"/>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32" name="Line 56"/>
          <p:cNvSpPr>
            <a:spLocks noChangeShapeType="1"/>
          </p:cNvSpPr>
          <p:nvPr/>
        </p:nvSpPr>
        <p:spPr bwMode="auto">
          <a:xfrm flipH="1" flipV="1">
            <a:off x="1551746" y="5606316"/>
            <a:ext cx="366712" cy="238125"/>
          </a:xfrm>
          <a:prstGeom prst="line">
            <a:avLst/>
          </a:prstGeom>
          <a:noFill/>
          <a:ln w="28575" cap="sq">
            <a:solidFill>
              <a:schemeClr val="tx1"/>
            </a:solidFill>
            <a:round/>
            <a:headEnd type="none" w="sm" len="sm"/>
            <a:tailEnd type="oval" w="lg" len="sm"/>
          </a:ln>
          <a:effectLst/>
        </p:spPr>
        <p:txBody>
          <a:bodyPr wrap="none"/>
          <a:lstStyle/>
          <a:p>
            <a:endParaRPr lang="en-US" sz="2000"/>
          </a:p>
        </p:txBody>
      </p:sp>
      <p:sp>
        <p:nvSpPr>
          <p:cNvPr id="511033" name="Line 57"/>
          <p:cNvSpPr>
            <a:spLocks noChangeShapeType="1"/>
          </p:cNvSpPr>
          <p:nvPr/>
        </p:nvSpPr>
        <p:spPr bwMode="auto">
          <a:xfrm>
            <a:off x="2928108" y="4787166"/>
            <a:ext cx="1022350" cy="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34" name="Line 58"/>
          <p:cNvSpPr>
            <a:spLocks noChangeShapeType="1"/>
          </p:cNvSpPr>
          <p:nvPr/>
        </p:nvSpPr>
        <p:spPr bwMode="auto">
          <a:xfrm>
            <a:off x="2774121" y="5512654"/>
            <a:ext cx="1116012" cy="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35" name="Line 59"/>
          <p:cNvSpPr>
            <a:spLocks noChangeShapeType="1"/>
          </p:cNvSpPr>
          <p:nvPr/>
        </p:nvSpPr>
        <p:spPr bwMode="auto">
          <a:xfrm flipH="1" flipV="1">
            <a:off x="1135821" y="5263416"/>
            <a:ext cx="201612" cy="236538"/>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11036" name="Text Box 60"/>
          <p:cNvSpPr txBox="1">
            <a:spLocks noChangeArrowheads="1"/>
          </p:cNvSpPr>
          <p:nvPr/>
        </p:nvSpPr>
        <p:spPr bwMode="auto">
          <a:xfrm>
            <a:off x="2176463" y="5954713"/>
            <a:ext cx="6310702" cy="400110"/>
          </a:xfrm>
          <a:prstGeom prst="rect">
            <a:avLst/>
          </a:prstGeom>
          <a:noFill/>
          <a:ln w="28575" cap="sq">
            <a:noFill/>
            <a:miter lim="800000"/>
            <a:headEnd type="none" w="sm" len="sm"/>
            <a:tailEnd type="none" w="lg" len="lg"/>
          </a:ln>
          <a:effectLst/>
        </p:spPr>
        <p:txBody>
          <a:bodyPr wrap="none">
            <a:spAutoFit/>
          </a:bodyPr>
          <a:lstStyle/>
          <a:p>
            <a:r>
              <a:rPr lang="en-US" sz="2000"/>
              <a:t>The system’s behavior is modified by changing connections</a:t>
            </a:r>
          </a:p>
        </p:txBody>
      </p:sp>
      <p:sp>
        <p:nvSpPr>
          <p:cNvPr id="511037" name="Line 61"/>
          <p:cNvSpPr>
            <a:spLocks noChangeShapeType="1"/>
          </p:cNvSpPr>
          <p:nvPr/>
        </p:nvSpPr>
        <p:spPr bwMode="auto">
          <a:xfrm>
            <a:off x="2339975" y="6507163"/>
            <a:ext cx="782638" cy="0"/>
          </a:xfrm>
          <a:prstGeom prst="line">
            <a:avLst/>
          </a:prstGeom>
          <a:noFill/>
          <a:ln w="28575" cap="sq">
            <a:solidFill>
              <a:schemeClr val="tx1"/>
            </a:solidFill>
            <a:round/>
            <a:headEnd type="none" w="sm" len="sm"/>
            <a:tailEnd type="triangle" w="lg" len="lg"/>
          </a:ln>
          <a:effectLst/>
        </p:spPr>
        <p:txBody>
          <a:bodyPr wrap="none"/>
          <a:lstStyle/>
          <a:p>
            <a:endParaRPr lang="en-US" sz="2000"/>
          </a:p>
        </p:txBody>
      </p:sp>
      <p:sp>
        <p:nvSpPr>
          <p:cNvPr id="511038" name="Text Box 62"/>
          <p:cNvSpPr txBox="1">
            <a:spLocks noChangeArrowheads="1"/>
          </p:cNvSpPr>
          <p:nvPr/>
        </p:nvSpPr>
        <p:spPr bwMode="auto">
          <a:xfrm>
            <a:off x="3257550" y="6335713"/>
            <a:ext cx="1082348" cy="400110"/>
          </a:xfrm>
          <a:prstGeom prst="rect">
            <a:avLst/>
          </a:prstGeom>
          <a:solidFill>
            <a:srgbClr val="333300"/>
          </a:solidFill>
          <a:ln w="28575" cap="sq">
            <a:solidFill>
              <a:srgbClr val="99CC00"/>
            </a:solidFill>
            <a:miter lim="800000"/>
            <a:headEnd type="none" w="sm" len="sm"/>
            <a:tailEnd type="none" w="lg" len="lg"/>
          </a:ln>
          <a:effectLst/>
        </p:spPr>
        <p:txBody>
          <a:bodyPr wrap="none">
            <a:spAutoFit/>
          </a:bodyPr>
          <a:lstStyle/>
          <a:p>
            <a:r>
              <a:rPr lang="en-US" sz="2000" dirty="0">
                <a:solidFill>
                  <a:srgbClr val="FFFF99"/>
                </a:solidFill>
              </a:rPr>
              <a:t>Learning</a:t>
            </a:r>
          </a:p>
        </p:txBody>
      </p:sp>
      <p:sp>
        <p:nvSpPr>
          <p:cNvPr id="44" name="Text Box 3"/>
          <p:cNvSpPr txBox="1">
            <a:spLocks noChangeArrowheads="1"/>
          </p:cNvSpPr>
          <p:nvPr/>
        </p:nvSpPr>
        <p:spPr bwMode="auto">
          <a:xfrm>
            <a:off x="2426327" y="1330948"/>
            <a:ext cx="4452053" cy="461665"/>
          </a:xfrm>
          <a:prstGeom prst="rect">
            <a:avLst/>
          </a:prstGeom>
          <a:noFill/>
          <a:ln w="28575" cap="sq">
            <a:noFill/>
            <a:miter lim="800000"/>
            <a:headEnd type="none" w="sm" len="sm"/>
            <a:tailEnd type="none" w="lg" len="lg"/>
          </a:ln>
          <a:effectLst/>
        </p:spPr>
        <p:txBody>
          <a:bodyPr wrap="none">
            <a:spAutoFit/>
          </a:bodyPr>
          <a:lstStyle/>
          <a:p>
            <a:pPr>
              <a:spcBef>
                <a:spcPct val="30000"/>
              </a:spcBef>
            </a:pPr>
            <a:r>
              <a:rPr lang="en-US" sz="2400" b="1" dirty="0">
                <a:solidFill>
                  <a:srgbClr val="0070C0"/>
                </a:solidFill>
              </a:rPr>
              <a:t>The mind emerges from the brain</a:t>
            </a:r>
          </a:p>
        </p:txBody>
      </p:sp>
    </p:spTree>
    <p:extLst>
      <p:ext uri="{BB962C8B-B14F-4D97-AF65-F5344CB8AC3E}">
        <p14:creationId xmlns:p14="http://schemas.microsoft.com/office/powerpoint/2010/main" val="1246611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581400" y="857003"/>
            <a:ext cx="2329484"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Deep Learning</a:t>
            </a:r>
          </a:p>
        </p:txBody>
      </p:sp>
      <p:sp>
        <p:nvSpPr>
          <p:cNvPr id="4" name="Rectangle 3"/>
          <p:cNvSpPr/>
          <p:nvPr/>
        </p:nvSpPr>
        <p:spPr>
          <a:xfrm>
            <a:off x="5486400" y="6550986"/>
            <a:ext cx="3505200" cy="261610"/>
          </a:xfrm>
          <a:prstGeom prst="rect">
            <a:avLst/>
          </a:prstGeom>
        </p:spPr>
        <p:txBody>
          <a:bodyPr wrap="square">
            <a:spAutoFit/>
          </a:bodyPr>
          <a:lstStyle/>
          <a:p>
            <a:r>
              <a:rPr lang="en-US" sz="1100" dirty="0">
                <a:solidFill>
                  <a:srgbClr val="0070C0"/>
                </a:solidFill>
              </a:rPr>
              <a:t>http://neuralnetworksanddeeplearning.com/chap6.html</a:t>
            </a:r>
          </a:p>
        </p:txBody>
      </p:sp>
      <p:pic>
        <p:nvPicPr>
          <p:cNvPr id="50180" name="Picture 4" descr="Image result for deep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38" y="1905000"/>
            <a:ext cx="8782050" cy="29991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1668" y="4183190"/>
            <a:ext cx="9144000" cy="685800"/>
          </a:xfrm>
          <a:prstGeom prst="rect">
            <a:avLst/>
          </a:prstGeom>
          <a:solidFill>
            <a:schemeClr val="bg1"/>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0178" name="Picture 2" descr="http://neuralnetworksanddeeplearning.com/images/tikz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317792"/>
            <a:ext cx="4343400" cy="2163944"/>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Image result for restricted boltzmann mach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63862"/>
            <a:ext cx="3124200" cy="21091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481736"/>
            <a:ext cx="3970006" cy="400110"/>
          </a:xfrm>
          <a:prstGeom prst="rect">
            <a:avLst/>
          </a:prstGeom>
        </p:spPr>
        <p:txBody>
          <a:bodyPr wrap="square">
            <a:spAutoFit/>
          </a:bodyPr>
          <a:lstStyle/>
          <a:p>
            <a:r>
              <a:rPr lang="en-US" sz="1000" dirty="0">
                <a:solidFill>
                  <a:srgbClr val="0070C0"/>
                </a:solidFill>
              </a:rPr>
              <a:t>https://www.quora.com/What-is-the-difference-between-a-deep-Boltzmann-machine-and-a-deep-belief-net</a:t>
            </a:r>
          </a:p>
        </p:txBody>
      </p:sp>
      <p:sp>
        <p:nvSpPr>
          <p:cNvPr id="3" name="TextBox 2"/>
          <p:cNvSpPr txBox="1"/>
          <p:nvPr/>
        </p:nvSpPr>
        <p:spPr>
          <a:xfrm>
            <a:off x="850075" y="1396409"/>
            <a:ext cx="7914282" cy="784830"/>
          </a:xfrm>
          <a:prstGeom prst="rect">
            <a:avLst/>
          </a:prstGeom>
          <a:noFill/>
        </p:spPr>
        <p:txBody>
          <a:bodyPr wrap="none" rtlCol="0">
            <a:spAutoFit/>
          </a:bodyPr>
          <a:lstStyle/>
          <a:p>
            <a:pPr marL="182880" indent="-182880">
              <a:spcBef>
                <a:spcPts val="600"/>
              </a:spcBef>
              <a:buSzPct val="120000"/>
              <a:buFont typeface="Arial" panose="020B0604020202020204" pitchFamily="34" charset="0"/>
              <a:buChar char="•"/>
            </a:pPr>
            <a:r>
              <a:rPr lang="en-US" sz="2000" dirty="0">
                <a:solidFill>
                  <a:srgbClr val="FF0000"/>
                </a:solidFill>
                <a:cs typeface="Times New Roman" panose="02020603050405020304" pitchFamily="18" charset="0"/>
              </a:rPr>
              <a:t>Deep learning systems are neural networks with many layers of neurons.</a:t>
            </a:r>
          </a:p>
          <a:p>
            <a:pPr marL="182880" indent="-182880">
              <a:spcBef>
                <a:spcPts val="600"/>
              </a:spcBef>
              <a:buSzPct val="120000"/>
              <a:buFont typeface="Arial" panose="020B0604020202020204" pitchFamily="34" charset="0"/>
              <a:buChar char="•"/>
            </a:pPr>
            <a:r>
              <a:rPr lang="en-US" sz="2000" dirty="0">
                <a:solidFill>
                  <a:srgbClr val="FF0000"/>
                </a:solidFill>
                <a:cs typeface="Times New Roman" panose="02020603050405020304" pitchFamily="18" charset="0"/>
              </a:rPr>
              <a:t>Different layers may performs distinct functions.</a:t>
            </a:r>
          </a:p>
        </p:txBody>
      </p:sp>
      <p:sp>
        <p:nvSpPr>
          <p:cNvPr id="7" name="Rectangle 6"/>
          <p:cNvSpPr/>
          <p:nvPr/>
        </p:nvSpPr>
        <p:spPr>
          <a:xfrm>
            <a:off x="304800" y="4109621"/>
            <a:ext cx="5486400" cy="246221"/>
          </a:xfrm>
          <a:prstGeom prst="rect">
            <a:avLst/>
          </a:prstGeom>
        </p:spPr>
        <p:txBody>
          <a:bodyPr wrap="square">
            <a:spAutoFit/>
          </a:bodyPr>
          <a:lstStyle/>
          <a:p>
            <a:r>
              <a:rPr lang="en-US" sz="1000" dirty="0">
                <a:solidFill>
                  <a:srgbClr val="0070C0"/>
                </a:solidFill>
              </a:rPr>
              <a:t>https://gigaom.com/2015/03/06/how-paypal-uses-deep-learning-and-detective-work-to-fight-fraud/</a:t>
            </a:r>
          </a:p>
        </p:txBody>
      </p:sp>
    </p:spTree>
    <p:extLst>
      <p:ext uri="{BB962C8B-B14F-4D97-AF65-F5344CB8AC3E}">
        <p14:creationId xmlns:p14="http://schemas.microsoft.com/office/powerpoint/2010/main" val="3747970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623" y="1050566"/>
            <a:ext cx="1534545" cy="10830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613" y="2398617"/>
            <a:ext cx="2249083" cy="1265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mage datas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895" y="3962400"/>
            <a:ext cx="2286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video datas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1857" y="5410200"/>
            <a:ext cx="2286000" cy="130507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3425588" y="1539641"/>
            <a:ext cx="668740" cy="644001"/>
          </a:xfrm>
          <a:custGeom>
            <a:avLst/>
            <a:gdLst>
              <a:gd name="connsiteX0" fmla="*/ 0 w 668740"/>
              <a:gd name="connsiteY0" fmla="*/ 2556 h 644001"/>
              <a:gd name="connsiteX1" fmla="*/ 300251 w 668740"/>
              <a:gd name="connsiteY1" fmla="*/ 98090 h 644001"/>
              <a:gd name="connsiteX2" fmla="*/ 668740 w 668740"/>
              <a:gd name="connsiteY2" fmla="*/ 644001 h 644001"/>
              <a:gd name="connsiteX3" fmla="*/ 668740 w 668740"/>
              <a:gd name="connsiteY3" fmla="*/ 644001 h 644001"/>
              <a:gd name="connsiteX4" fmla="*/ 668740 w 668740"/>
              <a:gd name="connsiteY4" fmla="*/ 644001 h 644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740" h="644001">
                <a:moveTo>
                  <a:pt x="0" y="2556"/>
                </a:moveTo>
                <a:cubicBezTo>
                  <a:pt x="94397" y="-3131"/>
                  <a:pt x="188794" y="-8818"/>
                  <a:pt x="300251" y="98090"/>
                </a:cubicBezTo>
                <a:cubicBezTo>
                  <a:pt x="411708" y="204998"/>
                  <a:pt x="668740" y="644001"/>
                  <a:pt x="668740" y="644001"/>
                </a:cubicBezTo>
                <a:lnTo>
                  <a:pt x="668740" y="644001"/>
                </a:lnTo>
                <a:lnTo>
                  <a:pt x="668740" y="644001"/>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79678" y="2975212"/>
            <a:ext cx="996286" cy="341194"/>
          </a:xfrm>
          <a:custGeom>
            <a:avLst/>
            <a:gdLst>
              <a:gd name="connsiteX0" fmla="*/ 0 w 996286"/>
              <a:gd name="connsiteY0" fmla="*/ 0 h 341194"/>
              <a:gd name="connsiteX1" fmla="*/ 423080 w 996286"/>
              <a:gd name="connsiteY1" fmla="*/ 218364 h 341194"/>
              <a:gd name="connsiteX2" fmla="*/ 996286 w 996286"/>
              <a:gd name="connsiteY2" fmla="*/ 341194 h 341194"/>
            </a:gdLst>
            <a:ahLst/>
            <a:cxnLst>
              <a:cxn ang="0">
                <a:pos x="connsiteX0" y="connsiteY0"/>
              </a:cxn>
              <a:cxn ang="0">
                <a:pos x="connsiteX1" y="connsiteY1"/>
              </a:cxn>
              <a:cxn ang="0">
                <a:pos x="connsiteX2" y="connsiteY2"/>
              </a:cxn>
            </a:cxnLst>
            <a:rect l="l" t="t" r="r" b="b"/>
            <a:pathLst>
              <a:path w="996286" h="341194">
                <a:moveTo>
                  <a:pt x="0" y="0"/>
                </a:moveTo>
                <a:cubicBezTo>
                  <a:pt x="128516" y="80749"/>
                  <a:pt x="257033" y="161498"/>
                  <a:pt x="423080" y="218364"/>
                </a:cubicBezTo>
                <a:cubicBezTo>
                  <a:pt x="589127" y="275230"/>
                  <a:pt x="792706" y="308212"/>
                  <a:pt x="996286" y="34119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606722" y="4708478"/>
            <a:ext cx="696036" cy="259307"/>
          </a:xfrm>
          <a:custGeom>
            <a:avLst/>
            <a:gdLst>
              <a:gd name="connsiteX0" fmla="*/ 0 w 696036"/>
              <a:gd name="connsiteY0" fmla="*/ 259307 h 259307"/>
              <a:gd name="connsiteX1" fmla="*/ 150126 w 696036"/>
              <a:gd name="connsiteY1" fmla="*/ 245659 h 259307"/>
              <a:gd name="connsiteX2" fmla="*/ 436729 w 696036"/>
              <a:gd name="connsiteY2" fmla="*/ 177421 h 259307"/>
              <a:gd name="connsiteX3" fmla="*/ 696036 w 696036"/>
              <a:gd name="connsiteY3" fmla="*/ 0 h 259307"/>
            </a:gdLst>
            <a:ahLst/>
            <a:cxnLst>
              <a:cxn ang="0">
                <a:pos x="connsiteX0" y="connsiteY0"/>
              </a:cxn>
              <a:cxn ang="0">
                <a:pos x="connsiteX1" y="connsiteY1"/>
              </a:cxn>
              <a:cxn ang="0">
                <a:pos x="connsiteX2" y="connsiteY2"/>
              </a:cxn>
              <a:cxn ang="0">
                <a:pos x="connsiteX3" y="connsiteY3"/>
              </a:cxn>
            </a:cxnLst>
            <a:rect l="l" t="t" r="r" b="b"/>
            <a:pathLst>
              <a:path w="696036" h="259307">
                <a:moveTo>
                  <a:pt x="0" y="259307"/>
                </a:moveTo>
                <a:cubicBezTo>
                  <a:pt x="38669" y="259307"/>
                  <a:pt x="77338" y="259307"/>
                  <a:pt x="150126" y="245659"/>
                </a:cubicBezTo>
                <a:cubicBezTo>
                  <a:pt x="222914" y="232011"/>
                  <a:pt x="345744" y="218364"/>
                  <a:pt x="436729" y="177421"/>
                </a:cubicBezTo>
                <a:cubicBezTo>
                  <a:pt x="527714" y="136478"/>
                  <a:pt x="611875" y="68239"/>
                  <a:pt x="696036"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384645" y="4967785"/>
            <a:ext cx="859809" cy="1214651"/>
          </a:xfrm>
          <a:custGeom>
            <a:avLst/>
            <a:gdLst>
              <a:gd name="connsiteX0" fmla="*/ 0 w 859809"/>
              <a:gd name="connsiteY0" fmla="*/ 1214651 h 1214651"/>
              <a:gd name="connsiteX1" fmla="*/ 300251 w 859809"/>
              <a:gd name="connsiteY1" fmla="*/ 1091821 h 1214651"/>
              <a:gd name="connsiteX2" fmla="*/ 655092 w 859809"/>
              <a:gd name="connsiteY2" fmla="*/ 682388 h 1214651"/>
              <a:gd name="connsiteX3" fmla="*/ 859809 w 859809"/>
              <a:gd name="connsiteY3" fmla="*/ 0 h 1214651"/>
            </a:gdLst>
            <a:ahLst/>
            <a:cxnLst>
              <a:cxn ang="0">
                <a:pos x="connsiteX0" y="connsiteY0"/>
              </a:cxn>
              <a:cxn ang="0">
                <a:pos x="connsiteX1" y="connsiteY1"/>
              </a:cxn>
              <a:cxn ang="0">
                <a:pos x="connsiteX2" y="connsiteY2"/>
              </a:cxn>
              <a:cxn ang="0">
                <a:pos x="connsiteX3" y="connsiteY3"/>
              </a:cxn>
            </a:cxnLst>
            <a:rect l="l" t="t" r="r" b="b"/>
            <a:pathLst>
              <a:path w="859809" h="1214651">
                <a:moveTo>
                  <a:pt x="0" y="1214651"/>
                </a:moveTo>
                <a:cubicBezTo>
                  <a:pt x="95534" y="1197591"/>
                  <a:pt x="191069" y="1180531"/>
                  <a:pt x="300251" y="1091821"/>
                </a:cubicBezTo>
                <a:cubicBezTo>
                  <a:pt x="409433" y="1003111"/>
                  <a:pt x="561832" y="864358"/>
                  <a:pt x="655092" y="682388"/>
                </a:cubicBezTo>
                <a:cubicBezTo>
                  <a:pt x="748352" y="500418"/>
                  <a:pt x="804080" y="250209"/>
                  <a:pt x="859809"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400800" y="1856096"/>
            <a:ext cx="1146412" cy="859808"/>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387152" y="2511188"/>
            <a:ext cx="1228299" cy="544082"/>
          </a:xfrm>
          <a:custGeom>
            <a:avLst/>
            <a:gdLst>
              <a:gd name="connsiteX0" fmla="*/ 0 w 1228299"/>
              <a:gd name="connsiteY0" fmla="*/ 532263 h 544082"/>
              <a:gd name="connsiteX1" fmla="*/ 368490 w 1228299"/>
              <a:gd name="connsiteY1" fmla="*/ 532263 h 544082"/>
              <a:gd name="connsiteX2" fmla="*/ 736979 w 1228299"/>
              <a:gd name="connsiteY2" fmla="*/ 409433 h 544082"/>
              <a:gd name="connsiteX3" fmla="*/ 941696 w 1228299"/>
              <a:gd name="connsiteY3" fmla="*/ 122830 h 544082"/>
              <a:gd name="connsiteX4" fmla="*/ 1228299 w 1228299"/>
              <a:gd name="connsiteY4" fmla="*/ 0 h 54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99" h="544082">
                <a:moveTo>
                  <a:pt x="0" y="532263"/>
                </a:moveTo>
                <a:cubicBezTo>
                  <a:pt x="122830" y="542499"/>
                  <a:pt x="245660" y="552735"/>
                  <a:pt x="368490" y="532263"/>
                </a:cubicBezTo>
                <a:cubicBezTo>
                  <a:pt x="491320" y="511791"/>
                  <a:pt x="641445" y="477672"/>
                  <a:pt x="736979" y="409433"/>
                </a:cubicBezTo>
                <a:cubicBezTo>
                  <a:pt x="832513" y="341194"/>
                  <a:pt x="859810" y="191069"/>
                  <a:pt x="941696" y="122830"/>
                </a:cubicBezTo>
                <a:cubicBezTo>
                  <a:pt x="1023582" y="54591"/>
                  <a:pt x="1125940" y="27295"/>
                  <a:pt x="1228299"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6332561" y="3166281"/>
            <a:ext cx="1282890" cy="289990"/>
          </a:xfrm>
          <a:custGeom>
            <a:avLst/>
            <a:gdLst>
              <a:gd name="connsiteX0" fmla="*/ 0 w 1282890"/>
              <a:gd name="connsiteY0" fmla="*/ 259307 h 289990"/>
              <a:gd name="connsiteX1" fmla="*/ 614149 w 1282890"/>
              <a:gd name="connsiteY1" fmla="*/ 286603 h 289990"/>
              <a:gd name="connsiteX2" fmla="*/ 968991 w 1282890"/>
              <a:gd name="connsiteY2" fmla="*/ 191068 h 289990"/>
              <a:gd name="connsiteX3" fmla="*/ 1091821 w 1282890"/>
              <a:gd name="connsiteY3" fmla="*/ 54591 h 289990"/>
              <a:gd name="connsiteX4" fmla="*/ 1282890 w 1282890"/>
              <a:gd name="connsiteY4" fmla="*/ 0 h 28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890" h="289990">
                <a:moveTo>
                  <a:pt x="0" y="259307"/>
                </a:moveTo>
                <a:cubicBezTo>
                  <a:pt x="226325" y="278641"/>
                  <a:pt x="452651" y="297976"/>
                  <a:pt x="614149" y="286603"/>
                </a:cubicBezTo>
                <a:cubicBezTo>
                  <a:pt x="775648" y="275230"/>
                  <a:pt x="889379" y="229737"/>
                  <a:pt x="968991" y="191068"/>
                </a:cubicBezTo>
                <a:cubicBezTo>
                  <a:pt x="1048603" y="152399"/>
                  <a:pt x="1039505" y="86436"/>
                  <a:pt x="1091821" y="54591"/>
                </a:cubicBezTo>
                <a:cubicBezTo>
                  <a:pt x="1144138" y="22746"/>
                  <a:pt x="1213514" y="11373"/>
                  <a:pt x="1282890"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flipV="1">
            <a:off x="6332561" y="3801793"/>
            <a:ext cx="1228299" cy="448732"/>
          </a:xfrm>
          <a:custGeom>
            <a:avLst/>
            <a:gdLst>
              <a:gd name="connsiteX0" fmla="*/ 0 w 1228299"/>
              <a:gd name="connsiteY0" fmla="*/ 532263 h 544082"/>
              <a:gd name="connsiteX1" fmla="*/ 368490 w 1228299"/>
              <a:gd name="connsiteY1" fmla="*/ 532263 h 544082"/>
              <a:gd name="connsiteX2" fmla="*/ 736979 w 1228299"/>
              <a:gd name="connsiteY2" fmla="*/ 409433 h 544082"/>
              <a:gd name="connsiteX3" fmla="*/ 941696 w 1228299"/>
              <a:gd name="connsiteY3" fmla="*/ 122830 h 544082"/>
              <a:gd name="connsiteX4" fmla="*/ 1228299 w 1228299"/>
              <a:gd name="connsiteY4" fmla="*/ 0 h 54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99" h="544082">
                <a:moveTo>
                  <a:pt x="0" y="532263"/>
                </a:moveTo>
                <a:cubicBezTo>
                  <a:pt x="122830" y="542499"/>
                  <a:pt x="245660" y="552735"/>
                  <a:pt x="368490" y="532263"/>
                </a:cubicBezTo>
                <a:cubicBezTo>
                  <a:pt x="491320" y="511791"/>
                  <a:pt x="641445" y="477672"/>
                  <a:pt x="736979" y="409433"/>
                </a:cubicBezTo>
                <a:cubicBezTo>
                  <a:pt x="832513" y="341194"/>
                  <a:pt x="859810" y="191069"/>
                  <a:pt x="941696" y="122830"/>
                </a:cubicBezTo>
                <a:cubicBezTo>
                  <a:pt x="1023582" y="54591"/>
                  <a:pt x="1125940" y="27295"/>
                  <a:pt x="1228299"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6172200" y="4830170"/>
            <a:ext cx="1375010" cy="1232567"/>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flipV="1">
            <a:off x="6216555" y="4243701"/>
            <a:ext cx="1398896" cy="861700"/>
          </a:xfrm>
          <a:custGeom>
            <a:avLst/>
            <a:gdLst>
              <a:gd name="connsiteX0" fmla="*/ 0 w 1146412"/>
              <a:gd name="connsiteY0" fmla="*/ 859808 h 859808"/>
              <a:gd name="connsiteX1" fmla="*/ 313899 w 1146412"/>
              <a:gd name="connsiteY1" fmla="*/ 736979 h 859808"/>
              <a:gd name="connsiteX2" fmla="*/ 696036 w 1146412"/>
              <a:gd name="connsiteY2" fmla="*/ 245659 h 859808"/>
              <a:gd name="connsiteX3" fmla="*/ 1146412 w 1146412"/>
              <a:gd name="connsiteY3" fmla="*/ 0 h 859808"/>
            </a:gdLst>
            <a:ahLst/>
            <a:cxnLst>
              <a:cxn ang="0">
                <a:pos x="connsiteX0" y="connsiteY0"/>
              </a:cxn>
              <a:cxn ang="0">
                <a:pos x="connsiteX1" y="connsiteY1"/>
              </a:cxn>
              <a:cxn ang="0">
                <a:pos x="connsiteX2" y="connsiteY2"/>
              </a:cxn>
              <a:cxn ang="0">
                <a:pos x="connsiteX3" y="connsiteY3"/>
              </a:cxn>
            </a:cxnLst>
            <a:rect l="l" t="t" r="r" b="b"/>
            <a:pathLst>
              <a:path w="1146412" h="859808">
                <a:moveTo>
                  <a:pt x="0" y="859808"/>
                </a:moveTo>
                <a:cubicBezTo>
                  <a:pt x="98946" y="849572"/>
                  <a:pt x="197893" y="839337"/>
                  <a:pt x="313899" y="736979"/>
                </a:cubicBezTo>
                <a:cubicBezTo>
                  <a:pt x="429905" y="634621"/>
                  <a:pt x="557284" y="368489"/>
                  <a:pt x="696036" y="245659"/>
                </a:cubicBezTo>
                <a:cubicBezTo>
                  <a:pt x="834788" y="122829"/>
                  <a:pt x="990600" y="61414"/>
                  <a:pt x="1146412" y="0"/>
                </a:cubicBezTo>
              </a:path>
            </a:pathLst>
          </a:custGeom>
          <a:noFill/>
          <a:ln w="38100">
            <a:solidFill>
              <a:srgbClr val="0099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47210" y="1611417"/>
            <a:ext cx="1250663" cy="400110"/>
          </a:xfrm>
          <a:prstGeom prst="rect">
            <a:avLst/>
          </a:prstGeom>
          <a:noFill/>
        </p:spPr>
        <p:txBody>
          <a:bodyPr wrap="none" rtlCol="0">
            <a:spAutoFit/>
          </a:bodyPr>
          <a:lstStyle/>
          <a:p>
            <a:r>
              <a:rPr lang="en-US" sz="2000" dirty="0">
                <a:cs typeface="Times New Roman" panose="02020603050405020304" pitchFamily="18" charset="0"/>
              </a:rPr>
              <a:t>Memories</a:t>
            </a:r>
          </a:p>
        </p:txBody>
      </p:sp>
      <p:sp>
        <p:nvSpPr>
          <p:cNvPr id="20" name="TextBox 19"/>
          <p:cNvSpPr txBox="1"/>
          <p:nvPr/>
        </p:nvSpPr>
        <p:spPr>
          <a:xfrm>
            <a:off x="7753195" y="2311133"/>
            <a:ext cx="838691" cy="400110"/>
          </a:xfrm>
          <a:prstGeom prst="rect">
            <a:avLst/>
          </a:prstGeom>
          <a:noFill/>
        </p:spPr>
        <p:txBody>
          <a:bodyPr wrap="none" rtlCol="0">
            <a:spAutoFit/>
          </a:bodyPr>
          <a:lstStyle/>
          <a:p>
            <a:r>
              <a:rPr lang="en-US" sz="2000" dirty="0">
                <a:cs typeface="Times New Roman" panose="02020603050405020304" pitchFamily="18" charset="0"/>
              </a:rPr>
              <a:t>Labels</a:t>
            </a:r>
          </a:p>
        </p:txBody>
      </p:sp>
      <p:sp>
        <p:nvSpPr>
          <p:cNvPr id="21" name="TextBox 20"/>
          <p:cNvSpPr txBox="1"/>
          <p:nvPr/>
        </p:nvSpPr>
        <p:spPr>
          <a:xfrm>
            <a:off x="7609247" y="2966226"/>
            <a:ext cx="1433919" cy="400110"/>
          </a:xfrm>
          <a:prstGeom prst="rect">
            <a:avLst/>
          </a:prstGeom>
          <a:noFill/>
        </p:spPr>
        <p:txBody>
          <a:bodyPr wrap="none" rtlCol="0">
            <a:spAutoFit/>
          </a:bodyPr>
          <a:lstStyle/>
          <a:p>
            <a:r>
              <a:rPr lang="en-US" sz="2000" dirty="0">
                <a:cs typeface="Times New Roman" panose="02020603050405020304" pitchFamily="18" charset="0"/>
              </a:rPr>
              <a:t>Translations</a:t>
            </a:r>
          </a:p>
        </p:txBody>
      </p:sp>
      <p:sp>
        <p:nvSpPr>
          <p:cNvPr id="22" name="TextBox 21"/>
          <p:cNvSpPr txBox="1"/>
          <p:nvPr/>
        </p:nvSpPr>
        <p:spPr>
          <a:xfrm>
            <a:off x="7677486" y="4026159"/>
            <a:ext cx="1168910" cy="400110"/>
          </a:xfrm>
          <a:prstGeom prst="rect">
            <a:avLst/>
          </a:prstGeom>
          <a:noFill/>
        </p:spPr>
        <p:txBody>
          <a:bodyPr wrap="none" rtlCol="0">
            <a:spAutoFit/>
          </a:bodyPr>
          <a:lstStyle/>
          <a:p>
            <a:r>
              <a:rPr lang="en-US" sz="2000" dirty="0">
                <a:cs typeface="Times New Roman" panose="02020603050405020304" pitchFamily="18" charset="0"/>
              </a:rPr>
              <a:t>Decisions</a:t>
            </a:r>
          </a:p>
        </p:txBody>
      </p:sp>
      <p:sp>
        <p:nvSpPr>
          <p:cNvPr id="23" name="TextBox 22"/>
          <p:cNvSpPr txBox="1"/>
          <p:nvPr/>
        </p:nvSpPr>
        <p:spPr>
          <a:xfrm>
            <a:off x="7753195" y="4935140"/>
            <a:ext cx="880369" cy="400110"/>
          </a:xfrm>
          <a:prstGeom prst="rect">
            <a:avLst/>
          </a:prstGeom>
          <a:noFill/>
        </p:spPr>
        <p:txBody>
          <a:bodyPr wrap="none" rtlCol="0">
            <a:spAutoFit/>
          </a:bodyPr>
          <a:lstStyle/>
          <a:p>
            <a:r>
              <a:rPr lang="en-US" sz="2000" dirty="0">
                <a:cs typeface="Times New Roman" panose="02020603050405020304" pitchFamily="18" charset="0"/>
              </a:rPr>
              <a:t>Advice</a:t>
            </a:r>
          </a:p>
        </p:txBody>
      </p:sp>
      <p:sp>
        <p:nvSpPr>
          <p:cNvPr id="25" name="TextBox 24"/>
          <p:cNvSpPr txBox="1"/>
          <p:nvPr/>
        </p:nvSpPr>
        <p:spPr>
          <a:xfrm>
            <a:off x="7615451" y="5782326"/>
            <a:ext cx="1509580" cy="400110"/>
          </a:xfrm>
          <a:prstGeom prst="rect">
            <a:avLst/>
          </a:prstGeom>
          <a:noFill/>
        </p:spPr>
        <p:txBody>
          <a:bodyPr wrap="none" rtlCol="0">
            <a:spAutoFit/>
          </a:bodyPr>
          <a:lstStyle/>
          <a:p>
            <a:r>
              <a:rPr lang="en-US" sz="2000" dirty="0">
                <a:cs typeface="Times New Roman" panose="02020603050405020304" pitchFamily="18" charset="0"/>
              </a:rPr>
              <a:t>Explanations</a:t>
            </a:r>
          </a:p>
        </p:txBody>
      </p:sp>
      <p:sp>
        <p:nvSpPr>
          <p:cNvPr id="13" name="TextBox 12"/>
          <p:cNvSpPr txBox="1"/>
          <p:nvPr/>
        </p:nvSpPr>
        <p:spPr>
          <a:xfrm>
            <a:off x="4297708" y="1007308"/>
            <a:ext cx="2052165"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So is this AI?</a:t>
            </a:r>
          </a:p>
        </p:txBody>
      </p:sp>
      <p:pic>
        <p:nvPicPr>
          <p:cNvPr id="24" name="Picture 2" descr="http://neuralnetworksanddeeplearning.com/images/tikz4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2918527" y="2751144"/>
            <a:ext cx="4343400" cy="2163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194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0084" y="2667000"/>
            <a:ext cx="2523832"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Part II: AI Today</a:t>
            </a:r>
          </a:p>
        </p:txBody>
      </p:sp>
    </p:spTree>
    <p:extLst>
      <p:ext uri="{BB962C8B-B14F-4D97-AF65-F5344CB8AC3E}">
        <p14:creationId xmlns:p14="http://schemas.microsoft.com/office/powerpoint/2010/main" val="4255238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252433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981200"/>
            <a:ext cx="2965940" cy="4154984"/>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Machine Learning</a:t>
            </a:r>
          </a:p>
          <a:p>
            <a:endParaRPr lang="en-US" sz="2000" b="1" dirty="0">
              <a:solidFill>
                <a:srgbClr val="FF0000"/>
              </a:solidFill>
              <a:cs typeface="Times New Roman" panose="02020603050405020304" pitchFamily="18" charset="0"/>
            </a:endParaRPr>
          </a:p>
          <a:p>
            <a:r>
              <a:rPr lang="en-US" sz="24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Big Data</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Extremely Fast Computing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Frameworks &amp; Libraries</a:t>
            </a:r>
          </a:p>
        </p:txBody>
      </p:sp>
      <p:sp>
        <p:nvSpPr>
          <p:cNvPr id="5" name="TextBox 4">
            <a:extLst>
              <a:ext uri="{FF2B5EF4-FFF2-40B4-BE49-F238E27FC236}">
                <a16:creationId xmlns:a16="http://schemas.microsoft.com/office/drawing/2014/main" id="{F8523CB6-9F91-477B-906D-FC658965B0B9}"/>
              </a:ext>
            </a:extLst>
          </p:cNvPr>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2977903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6340" y="1516292"/>
            <a:ext cx="3900298"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cs typeface="Times New Roman" panose="02020603050405020304" pitchFamily="18" charset="0"/>
              </a:rPr>
              <a:t>Neural networks / deep learning</a:t>
            </a:r>
          </a:p>
          <a:p>
            <a:pPr marL="342900" indent="-342900">
              <a:buFont typeface="Arial" panose="020B0604020202020204" pitchFamily="34" charset="0"/>
              <a:buChar char="•"/>
            </a:pPr>
            <a:r>
              <a:rPr lang="en-US" sz="2000" dirty="0">
                <a:cs typeface="Times New Roman" panose="02020603050405020304" pitchFamily="18" charset="0"/>
              </a:rPr>
              <a:t>Statistical / Bayesian models</a:t>
            </a:r>
          </a:p>
          <a:p>
            <a:pPr marL="342900" indent="-342900">
              <a:buFont typeface="Arial" panose="020B0604020202020204" pitchFamily="34" charset="0"/>
              <a:buChar char="•"/>
            </a:pPr>
            <a:r>
              <a:rPr lang="en-US" sz="2000" dirty="0">
                <a:cs typeface="Times New Roman" panose="02020603050405020304" pitchFamily="18" charset="0"/>
              </a:rPr>
              <a:t>Graphical models</a:t>
            </a:r>
          </a:p>
          <a:p>
            <a:pPr marL="342900" indent="-342900">
              <a:buFont typeface="Arial" panose="020B0604020202020204" pitchFamily="34" charset="0"/>
              <a:buChar char="•"/>
            </a:pPr>
            <a:r>
              <a:rPr lang="en-US" sz="2000" dirty="0">
                <a:cs typeface="Times New Roman" panose="02020603050405020304" pitchFamily="18" charset="0"/>
              </a:rPr>
              <a:t>Generative models</a:t>
            </a:r>
          </a:p>
        </p:txBody>
      </p:sp>
      <p:sp>
        <p:nvSpPr>
          <p:cNvPr id="6" name="Rectangular Callout 5"/>
          <p:cNvSpPr/>
          <p:nvPr/>
        </p:nvSpPr>
        <p:spPr>
          <a:xfrm>
            <a:off x="4152094" y="1516291"/>
            <a:ext cx="4052698" cy="1323439"/>
          </a:xfrm>
          <a:prstGeom prst="wedgeRectCallout">
            <a:avLst>
              <a:gd name="adj1" fmla="val -84597"/>
              <a:gd name="adj2" fmla="val 1658"/>
            </a:avLst>
          </a:prstGeom>
          <a:noFill/>
          <a:ln w="3810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800" y="1981200"/>
            <a:ext cx="2965940" cy="4154984"/>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Machine Learning</a:t>
            </a:r>
          </a:p>
          <a:p>
            <a:endParaRPr lang="en-US" sz="2000" b="1" dirty="0">
              <a:solidFill>
                <a:srgbClr val="FF0000"/>
              </a:solidFill>
              <a:cs typeface="Times New Roman" panose="02020603050405020304" pitchFamily="18" charset="0"/>
            </a:endParaRPr>
          </a:p>
          <a:p>
            <a:r>
              <a:rPr lang="en-US" sz="24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Big Data</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Extremely Fast Computing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Frameworks &amp; Libraries</a:t>
            </a:r>
          </a:p>
        </p:txBody>
      </p:sp>
      <p:sp>
        <p:nvSpPr>
          <p:cNvPr id="9" name="TextBox 8">
            <a:extLst>
              <a:ext uri="{FF2B5EF4-FFF2-40B4-BE49-F238E27FC236}">
                <a16:creationId xmlns:a16="http://schemas.microsoft.com/office/drawing/2014/main" id="{F82DBA65-1C9F-4642-813F-5896680395AD}"/>
              </a:ext>
            </a:extLst>
          </p:cNvPr>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377228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945" y="941695"/>
            <a:ext cx="6154955"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Artificial intelligence (AI) is everywhere!</a:t>
            </a:r>
          </a:p>
        </p:txBody>
      </p:sp>
      <p:sp>
        <p:nvSpPr>
          <p:cNvPr id="7" name="TextBox 6"/>
          <p:cNvSpPr txBox="1"/>
          <p:nvPr/>
        </p:nvSpPr>
        <p:spPr>
          <a:xfrm>
            <a:off x="701945" y="1497153"/>
            <a:ext cx="2420727"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But what is AI?</a:t>
            </a:r>
          </a:p>
        </p:txBody>
      </p:sp>
      <p:sp>
        <p:nvSpPr>
          <p:cNvPr id="3" name="TextBox 2">
            <a:extLst>
              <a:ext uri="{FF2B5EF4-FFF2-40B4-BE49-F238E27FC236}">
                <a16:creationId xmlns:a16="http://schemas.microsoft.com/office/drawing/2014/main" id="{59104992-3003-4268-9DD1-0E41F8A389E1}"/>
              </a:ext>
            </a:extLst>
          </p:cNvPr>
          <p:cNvSpPr txBox="1"/>
          <p:nvPr/>
        </p:nvSpPr>
        <p:spPr>
          <a:xfrm>
            <a:off x="726827" y="2305615"/>
            <a:ext cx="4467313" cy="2246769"/>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Is AI = Machine Learning?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Is AI = Deep Learning?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Is Machine Learning = Deep Learning?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Are we getting close to having “real” AI?</a:t>
            </a:r>
          </a:p>
        </p:txBody>
      </p:sp>
    </p:spTree>
    <p:extLst>
      <p:ext uri="{BB962C8B-B14F-4D97-AF65-F5344CB8AC3E}">
        <p14:creationId xmlns:p14="http://schemas.microsoft.com/office/powerpoint/2010/main" val="157307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8186" y="2722602"/>
            <a:ext cx="3136821"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cs typeface="Times New Roman" panose="02020603050405020304" pitchFamily="18" charset="0"/>
              </a:rPr>
              <a:t>On-line / streaming data.</a:t>
            </a:r>
          </a:p>
          <a:p>
            <a:pPr marL="342900" indent="-342900">
              <a:buFont typeface="Arial" panose="020B0604020202020204" pitchFamily="34" charset="0"/>
              <a:buChar char="•"/>
            </a:pPr>
            <a:r>
              <a:rPr lang="en-US" sz="2000" dirty="0">
                <a:cs typeface="Times New Roman" panose="02020603050405020304" pitchFamily="18" charset="0"/>
              </a:rPr>
              <a:t>Distributed databases.</a:t>
            </a:r>
          </a:p>
          <a:p>
            <a:pPr marL="342900" indent="-342900">
              <a:buFont typeface="Arial" panose="020B0604020202020204" pitchFamily="34" charset="0"/>
              <a:buChar char="•"/>
            </a:pPr>
            <a:r>
              <a:rPr lang="en-US" sz="2000" dirty="0">
                <a:cs typeface="Times New Roman" panose="02020603050405020304" pitchFamily="18" charset="0"/>
              </a:rPr>
              <a:t>Analytics.</a:t>
            </a:r>
          </a:p>
          <a:p>
            <a:pPr marL="342900" indent="-342900">
              <a:buFont typeface="Arial" panose="020B0604020202020204" pitchFamily="34" charset="0"/>
              <a:buChar char="•"/>
            </a:pPr>
            <a:r>
              <a:rPr lang="en-US" sz="2000" dirty="0">
                <a:cs typeface="Times New Roman" panose="02020603050405020304" pitchFamily="18" charset="0"/>
              </a:rPr>
              <a:t>Visualization.</a:t>
            </a:r>
          </a:p>
        </p:txBody>
      </p:sp>
      <p:sp>
        <p:nvSpPr>
          <p:cNvPr id="6" name="Rectangular Callout 5"/>
          <p:cNvSpPr/>
          <p:nvPr/>
        </p:nvSpPr>
        <p:spPr>
          <a:xfrm>
            <a:off x="4173940" y="2722601"/>
            <a:ext cx="4052698" cy="1323439"/>
          </a:xfrm>
          <a:prstGeom prst="wedgeRectCallout">
            <a:avLst>
              <a:gd name="adj1" fmla="val -109517"/>
              <a:gd name="adj2" fmla="val 10939"/>
            </a:avLst>
          </a:prstGeom>
          <a:noFill/>
          <a:ln w="3810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800" y="1981200"/>
            <a:ext cx="2965940" cy="4154984"/>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Machine Learning</a:t>
            </a:r>
          </a:p>
          <a:p>
            <a:endParaRPr lang="en-US" sz="2000" b="1" dirty="0">
              <a:solidFill>
                <a:srgbClr val="FF0000"/>
              </a:solidFill>
              <a:cs typeface="Times New Roman" panose="02020603050405020304" pitchFamily="18" charset="0"/>
            </a:endParaRPr>
          </a:p>
          <a:p>
            <a:r>
              <a:rPr lang="en-US" sz="24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Big Data</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Extremely Fast Computing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Frameworks &amp; Libraries</a:t>
            </a:r>
          </a:p>
        </p:txBody>
      </p:sp>
      <p:sp>
        <p:nvSpPr>
          <p:cNvPr id="9" name="TextBox 8">
            <a:extLst>
              <a:ext uri="{FF2B5EF4-FFF2-40B4-BE49-F238E27FC236}">
                <a16:creationId xmlns:a16="http://schemas.microsoft.com/office/drawing/2014/main" id="{8E7F796E-5E57-4422-AF37-7931D9A795E9}"/>
              </a:ext>
            </a:extLst>
          </p:cNvPr>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206296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8186" y="3886200"/>
            <a:ext cx="2705612"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cs typeface="Times New Roman" panose="02020603050405020304" pitchFamily="18" charset="0"/>
              </a:rPr>
              <a:t>Multithreading.</a:t>
            </a:r>
          </a:p>
          <a:p>
            <a:pPr marL="342900" indent="-342900">
              <a:buFont typeface="Arial" panose="020B0604020202020204" pitchFamily="34" charset="0"/>
              <a:buChar char="•"/>
            </a:pPr>
            <a:r>
              <a:rPr lang="en-US" sz="2000" dirty="0">
                <a:cs typeface="Times New Roman" panose="02020603050405020304" pitchFamily="18" charset="0"/>
              </a:rPr>
              <a:t>Cluster computing.</a:t>
            </a:r>
          </a:p>
          <a:p>
            <a:pPr marL="342900" indent="-342900">
              <a:buFont typeface="Arial" panose="020B0604020202020204" pitchFamily="34" charset="0"/>
              <a:buChar char="•"/>
            </a:pPr>
            <a:r>
              <a:rPr lang="en-US" sz="2000" dirty="0">
                <a:cs typeface="Times New Roman" panose="02020603050405020304" pitchFamily="18" charset="0"/>
              </a:rPr>
              <a:t>GPU systems.</a:t>
            </a:r>
          </a:p>
          <a:p>
            <a:pPr marL="342900" indent="-342900">
              <a:buFont typeface="Arial" panose="020B0604020202020204" pitchFamily="34" charset="0"/>
              <a:buChar char="•"/>
            </a:pPr>
            <a:r>
              <a:rPr lang="en-US" sz="2000" dirty="0">
                <a:cs typeface="Times New Roman" panose="02020603050405020304" pitchFamily="18" charset="0"/>
              </a:rPr>
              <a:t>Neuromorphic chips.</a:t>
            </a:r>
          </a:p>
        </p:txBody>
      </p:sp>
      <p:sp>
        <p:nvSpPr>
          <p:cNvPr id="6" name="Rectangular Callout 5"/>
          <p:cNvSpPr/>
          <p:nvPr/>
        </p:nvSpPr>
        <p:spPr>
          <a:xfrm>
            <a:off x="4173940" y="3886199"/>
            <a:ext cx="4052698" cy="1323439"/>
          </a:xfrm>
          <a:prstGeom prst="wedgeRectCallout">
            <a:avLst>
              <a:gd name="adj1" fmla="val -62034"/>
              <a:gd name="adj2" fmla="val 10939"/>
            </a:avLst>
          </a:prstGeom>
          <a:noFill/>
          <a:ln w="3810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800" y="1981200"/>
            <a:ext cx="2965940" cy="4154984"/>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Machine Learning</a:t>
            </a:r>
          </a:p>
          <a:p>
            <a:endParaRPr lang="en-US" sz="2000" b="1" dirty="0">
              <a:solidFill>
                <a:srgbClr val="FF0000"/>
              </a:solidFill>
              <a:cs typeface="Times New Roman" panose="02020603050405020304" pitchFamily="18" charset="0"/>
            </a:endParaRPr>
          </a:p>
          <a:p>
            <a:r>
              <a:rPr lang="en-US" sz="24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Big Data</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Extremely Fast Computing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Frameworks &amp; Libraries</a:t>
            </a:r>
          </a:p>
        </p:txBody>
      </p:sp>
      <p:sp>
        <p:nvSpPr>
          <p:cNvPr id="9" name="TextBox 8">
            <a:extLst>
              <a:ext uri="{FF2B5EF4-FFF2-40B4-BE49-F238E27FC236}">
                <a16:creationId xmlns:a16="http://schemas.microsoft.com/office/drawing/2014/main" id="{F7A912B7-E2E0-4C4B-8632-462B716E49C7}"/>
              </a:ext>
            </a:extLst>
          </p:cNvPr>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20130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48186" y="5105401"/>
            <a:ext cx="2815514" cy="1323439"/>
          </a:xfrm>
          <a:prstGeom prst="rect">
            <a:avLst/>
          </a:prstGeom>
          <a:noFill/>
        </p:spPr>
        <p:txBody>
          <a:bodyPr wrap="none" rtlCol="0">
            <a:spAutoFit/>
          </a:bodyPr>
          <a:lstStyle/>
          <a:p>
            <a:pPr marL="342900" indent="-342900">
              <a:buFont typeface="Arial" panose="020B0604020202020204" pitchFamily="34" charset="0"/>
              <a:buChar char="•"/>
            </a:pPr>
            <a:r>
              <a:rPr lang="en-US" sz="2000" dirty="0">
                <a:cs typeface="Times New Roman" panose="02020603050405020304" pitchFamily="18" charset="0"/>
              </a:rPr>
              <a:t>Hadoop / MapReduce</a:t>
            </a:r>
          </a:p>
          <a:p>
            <a:pPr marL="342900" indent="-342900">
              <a:buFont typeface="Arial" panose="020B0604020202020204" pitchFamily="34" charset="0"/>
              <a:buChar char="•"/>
            </a:pPr>
            <a:r>
              <a:rPr lang="en-US" sz="2000" dirty="0" err="1">
                <a:cs typeface="Times New Roman" panose="02020603050405020304" pitchFamily="18" charset="0"/>
              </a:rPr>
              <a:t>scikit</a:t>
            </a:r>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Watson</a:t>
            </a:r>
          </a:p>
          <a:p>
            <a:pPr marL="342900" indent="-342900">
              <a:buFont typeface="Arial" panose="020B0604020202020204" pitchFamily="34" charset="0"/>
              <a:buChar char="•"/>
            </a:pPr>
            <a:r>
              <a:rPr lang="en-US" sz="2000" dirty="0" err="1">
                <a:cs typeface="Times New Roman" panose="02020603050405020304" pitchFamily="18" charset="0"/>
              </a:rPr>
              <a:t>Tensorflow</a:t>
            </a:r>
            <a:endParaRPr lang="en-US" sz="2000" dirty="0">
              <a:cs typeface="Times New Roman" panose="02020603050405020304" pitchFamily="18" charset="0"/>
            </a:endParaRPr>
          </a:p>
        </p:txBody>
      </p:sp>
      <p:sp>
        <p:nvSpPr>
          <p:cNvPr id="6" name="Rectangular Callout 5"/>
          <p:cNvSpPr/>
          <p:nvPr/>
        </p:nvSpPr>
        <p:spPr>
          <a:xfrm>
            <a:off x="4173940" y="5105400"/>
            <a:ext cx="4052698" cy="1323439"/>
          </a:xfrm>
          <a:prstGeom prst="wedgeRectCallout">
            <a:avLst>
              <a:gd name="adj1" fmla="val -70116"/>
              <a:gd name="adj2" fmla="val 13001"/>
            </a:avLst>
          </a:prstGeom>
          <a:noFill/>
          <a:ln w="38100">
            <a:solidFill>
              <a:schemeClr val="tx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85800" y="1981200"/>
            <a:ext cx="2965940" cy="4154984"/>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Machine Learning</a:t>
            </a:r>
          </a:p>
          <a:p>
            <a:endParaRPr lang="en-US" sz="2000" b="1" dirty="0">
              <a:solidFill>
                <a:srgbClr val="FF0000"/>
              </a:solidFill>
              <a:cs typeface="Times New Roman" panose="02020603050405020304" pitchFamily="18" charset="0"/>
            </a:endParaRPr>
          </a:p>
          <a:p>
            <a:r>
              <a:rPr lang="en-US" sz="24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Big Data</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Extremely Fast Computing</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a:t>
            </a:r>
          </a:p>
          <a:p>
            <a:endParaRPr lang="en-US" sz="2000" b="1" dirty="0">
              <a:solidFill>
                <a:srgbClr val="FF0000"/>
              </a:solidFill>
              <a:cs typeface="Times New Roman" panose="02020603050405020304" pitchFamily="18" charset="0"/>
            </a:endParaRPr>
          </a:p>
          <a:p>
            <a:r>
              <a:rPr lang="en-US" sz="2000" b="1" dirty="0">
                <a:solidFill>
                  <a:srgbClr val="FF0000"/>
                </a:solidFill>
                <a:cs typeface="Times New Roman" panose="02020603050405020304" pitchFamily="18" charset="0"/>
              </a:rPr>
              <a:t>Frameworks &amp; Libraries</a:t>
            </a:r>
          </a:p>
        </p:txBody>
      </p:sp>
      <p:sp>
        <p:nvSpPr>
          <p:cNvPr id="9" name="TextBox 8">
            <a:extLst>
              <a:ext uri="{FF2B5EF4-FFF2-40B4-BE49-F238E27FC236}">
                <a16:creationId xmlns:a16="http://schemas.microsoft.com/office/drawing/2014/main" id="{D31AF7A5-15A0-4456-87A2-D6080911665A}"/>
              </a:ext>
            </a:extLst>
          </p:cNvPr>
          <p:cNvSpPr txBox="1"/>
          <p:nvPr/>
        </p:nvSpPr>
        <p:spPr>
          <a:xfrm>
            <a:off x="3622926" y="990600"/>
            <a:ext cx="1898148"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The New AI</a:t>
            </a:r>
          </a:p>
        </p:txBody>
      </p:sp>
    </p:spTree>
    <p:extLst>
      <p:ext uri="{BB962C8B-B14F-4D97-AF65-F5344CB8AC3E}">
        <p14:creationId xmlns:p14="http://schemas.microsoft.com/office/powerpoint/2010/main" val="3855619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488064" y="810697"/>
            <a:ext cx="4167872"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What does the New AI do?</a:t>
            </a:r>
          </a:p>
        </p:txBody>
      </p:sp>
      <p:sp>
        <p:nvSpPr>
          <p:cNvPr id="2" name="TextBox 1"/>
          <p:cNvSpPr txBox="1"/>
          <p:nvPr/>
        </p:nvSpPr>
        <p:spPr>
          <a:xfrm>
            <a:off x="914400" y="1361626"/>
            <a:ext cx="7984815" cy="4555093"/>
          </a:xfrm>
          <a:prstGeom prst="rect">
            <a:avLst/>
          </a:prstGeom>
          <a:noFill/>
        </p:spPr>
        <p:txBody>
          <a:bodyPr wrap="none" rtlCol="0">
            <a:spAutoFit/>
          </a:bodyPr>
          <a:lstStyle/>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Discover patterns </a:t>
            </a:r>
            <a:r>
              <a:rPr lang="en-US" sz="2000" dirty="0">
                <a:cs typeface="Times New Roman" panose="02020603050405020304" pitchFamily="18" charset="0"/>
              </a:rPr>
              <a:t>in complex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Discover latent features </a:t>
            </a:r>
            <a:r>
              <a:rPr lang="en-US" sz="2000" dirty="0">
                <a:cs typeface="Times New Roman" panose="02020603050405020304" pitchFamily="18" charset="0"/>
              </a:rPr>
              <a:t>for embedding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Classify data </a:t>
            </a:r>
            <a:r>
              <a:rPr lang="en-US" sz="2000" dirty="0">
                <a:cs typeface="Times New Roman" panose="02020603050405020304" pitchFamily="18" charset="0"/>
              </a:rPr>
              <a:t>based on features.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Make predictions </a:t>
            </a:r>
            <a:r>
              <a:rPr lang="en-US" sz="2000" dirty="0">
                <a:cs typeface="Times New Roman" panose="02020603050405020304" pitchFamily="18" charset="0"/>
              </a:rPr>
              <a:t>based on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Recognize objects, faces, etc</a:t>
            </a:r>
            <a:r>
              <a:rPr lang="en-US" sz="2000" dirty="0">
                <a:cs typeface="Times New Roman" panose="02020603050405020304" pitchFamily="18" charset="0"/>
              </a:rPr>
              <a:t>., in images and video streams.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Analyze, generate and translate text</a:t>
            </a:r>
            <a:r>
              <a:rPr lang="en-US" sz="2000" dirty="0">
                <a:cs typeface="Times New Roman" panose="02020603050405020304" pitchFamily="18" charset="0"/>
              </a:rPr>
              <a:t>.</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Learn to make near-optimal choices </a:t>
            </a:r>
            <a:r>
              <a:rPr lang="en-US" sz="2000" dirty="0">
                <a:cs typeface="Times New Roman" panose="02020603050405020304" pitchFamily="18" charset="0"/>
              </a:rPr>
              <a:t>in complex situations (e.g. games).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Build bots and agents </a:t>
            </a:r>
            <a:r>
              <a:rPr lang="en-US" sz="2000" dirty="0">
                <a:cs typeface="Times New Roman" panose="02020603050405020304" pitchFamily="18" charset="0"/>
              </a:rPr>
              <a:t>for specific applications.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Enable intelligent autonomous behavior </a:t>
            </a:r>
            <a:r>
              <a:rPr lang="en-US" sz="2000" dirty="0">
                <a:cs typeface="Times New Roman" panose="02020603050405020304" pitchFamily="18" charset="0"/>
              </a:rPr>
              <a:t>in robots, vehicles, etc.</a:t>
            </a:r>
          </a:p>
          <a:p>
            <a:pPr marL="342900" indent="-342900">
              <a:spcBef>
                <a:spcPts val="1200"/>
              </a:spcBef>
              <a:buFont typeface="Arial" panose="020B0604020202020204" pitchFamily="34" charset="0"/>
              <a:buChar char="•"/>
            </a:pPr>
            <a:r>
              <a:rPr lang="en-US" sz="2000" dirty="0">
                <a:cs typeface="Times New Roman" panose="02020603050405020304" pitchFamily="18" charset="0"/>
              </a:rPr>
              <a:t>……… and much more ….</a:t>
            </a:r>
          </a:p>
        </p:txBody>
      </p:sp>
      <p:sp>
        <p:nvSpPr>
          <p:cNvPr id="4" name="TextBox 3">
            <a:extLst>
              <a:ext uri="{FF2B5EF4-FFF2-40B4-BE49-F238E27FC236}">
                <a16:creationId xmlns:a16="http://schemas.microsoft.com/office/drawing/2014/main" id="{A2CF9417-9D14-4386-A884-3ACE98BB32E2}"/>
              </a:ext>
            </a:extLst>
          </p:cNvPr>
          <p:cNvSpPr txBox="1"/>
          <p:nvPr/>
        </p:nvSpPr>
        <p:spPr>
          <a:xfrm>
            <a:off x="838200" y="6047303"/>
            <a:ext cx="6701515" cy="400110"/>
          </a:xfrm>
          <a:prstGeom prst="rect">
            <a:avLst/>
          </a:prstGeom>
          <a:noFill/>
          <a:ln>
            <a:solidFill>
              <a:schemeClr val="accent1"/>
            </a:solidFill>
          </a:ln>
        </p:spPr>
        <p:txBody>
          <a:bodyPr wrap="none" rtlCol="0">
            <a:spAutoFit/>
          </a:bodyPr>
          <a:lstStyle/>
          <a:p>
            <a:r>
              <a:rPr lang="en-US" sz="2000" b="1" dirty="0">
                <a:cs typeface="Times New Roman" panose="02020603050405020304" pitchFamily="18" charset="0"/>
              </a:rPr>
              <a:t>“</a:t>
            </a:r>
            <a:r>
              <a:rPr lang="en-US" sz="2000" b="1" dirty="0">
                <a:cs typeface="Times New Roman" panose="02020603050405020304" pitchFamily="18" charset="0"/>
                <a:hlinkClick r:id="rId2"/>
              </a:rPr>
              <a:t>AI is the new electricity</a:t>
            </a:r>
            <a:r>
              <a:rPr lang="en-US" sz="2000" b="1" dirty="0">
                <a:cs typeface="Times New Roman" panose="02020603050405020304" pitchFamily="18" charset="0"/>
              </a:rPr>
              <a:t>”        </a:t>
            </a:r>
            <a:r>
              <a:rPr lang="en-US" sz="2000" b="1" i="1" dirty="0">
                <a:cs typeface="Times New Roman" panose="02020603050405020304" pitchFamily="18" charset="0"/>
              </a:rPr>
              <a:t>Andrew Ng </a:t>
            </a:r>
            <a:r>
              <a:rPr lang="en-US" sz="2000" dirty="0">
                <a:cs typeface="Times New Roman" panose="02020603050405020304" pitchFamily="18" charset="0"/>
              </a:rPr>
              <a:t>(</a:t>
            </a:r>
            <a:r>
              <a:rPr lang="en-US" sz="2000" i="1" dirty="0">
                <a:cs typeface="Times New Roman" panose="02020603050405020304" pitchFamily="18" charset="0"/>
              </a:rPr>
              <a:t>Stanford University</a:t>
            </a:r>
            <a:r>
              <a:rPr lang="en-US" sz="2000" dirty="0">
                <a:cs typeface="Times New Roman" panose="02020603050405020304" pitchFamily="18" charset="0"/>
              </a:rPr>
              <a:t>)</a:t>
            </a:r>
          </a:p>
        </p:txBody>
      </p:sp>
    </p:spTree>
    <p:extLst>
      <p:ext uri="{BB962C8B-B14F-4D97-AF65-F5344CB8AC3E}">
        <p14:creationId xmlns:p14="http://schemas.microsoft.com/office/powerpoint/2010/main" val="2415040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488064" y="810697"/>
            <a:ext cx="4167872"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What does the New AI do?</a:t>
            </a:r>
          </a:p>
        </p:txBody>
      </p:sp>
      <p:sp>
        <p:nvSpPr>
          <p:cNvPr id="2" name="TextBox 1"/>
          <p:cNvSpPr txBox="1"/>
          <p:nvPr/>
        </p:nvSpPr>
        <p:spPr>
          <a:xfrm>
            <a:off x="914400" y="1361626"/>
            <a:ext cx="7984815" cy="4555093"/>
          </a:xfrm>
          <a:prstGeom prst="rect">
            <a:avLst/>
          </a:prstGeom>
          <a:noFill/>
        </p:spPr>
        <p:txBody>
          <a:bodyPr wrap="none" rtlCol="0">
            <a:spAutoFit/>
          </a:bodyPr>
          <a:lstStyle/>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Discover patterns </a:t>
            </a:r>
            <a:r>
              <a:rPr lang="en-US" sz="2000" dirty="0">
                <a:cs typeface="Times New Roman" panose="02020603050405020304" pitchFamily="18" charset="0"/>
              </a:rPr>
              <a:t>in complex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Discover latent features </a:t>
            </a:r>
            <a:r>
              <a:rPr lang="en-US" sz="2000" dirty="0">
                <a:cs typeface="Times New Roman" panose="02020603050405020304" pitchFamily="18" charset="0"/>
              </a:rPr>
              <a:t>for embedding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Classify data </a:t>
            </a:r>
            <a:r>
              <a:rPr lang="en-US" sz="2000" dirty="0">
                <a:cs typeface="Times New Roman" panose="02020603050405020304" pitchFamily="18" charset="0"/>
              </a:rPr>
              <a:t>based on features.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Make predictions </a:t>
            </a:r>
            <a:r>
              <a:rPr lang="en-US" sz="2000" dirty="0">
                <a:cs typeface="Times New Roman" panose="02020603050405020304" pitchFamily="18" charset="0"/>
              </a:rPr>
              <a:t>based on data.</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Recognize objects, faces, etc</a:t>
            </a:r>
            <a:r>
              <a:rPr lang="en-US" sz="2000" dirty="0">
                <a:cs typeface="Times New Roman" panose="02020603050405020304" pitchFamily="18" charset="0"/>
              </a:rPr>
              <a:t>., in images and video streams.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Analyze, generate and translate text</a:t>
            </a:r>
            <a:r>
              <a:rPr lang="en-US" sz="2000" dirty="0">
                <a:cs typeface="Times New Roman" panose="02020603050405020304" pitchFamily="18" charset="0"/>
              </a:rPr>
              <a:t>.</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Learn to make near-optimal choices </a:t>
            </a:r>
            <a:r>
              <a:rPr lang="en-US" sz="2000" dirty="0">
                <a:cs typeface="Times New Roman" panose="02020603050405020304" pitchFamily="18" charset="0"/>
              </a:rPr>
              <a:t>in complex situations (e.g. games).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Build bots and agents </a:t>
            </a:r>
            <a:r>
              <a:rPr lang="en-US" sz="2000" dirty="0">
                <a:cs typeface="Times New Roman" panose="02020603050405020304" pitchFamily="18" charset="0"/>
              </a:rPr>
              <a:t>for specific applications.</a:t>
            </a:r>
          </a:p>
          <a:p>
            <a:pPr marL="342900" indent="-342900">
              <a:spcBef>
                <a:spcPts val="1200"/>
              </a:spcBef>
              <a:buFont typeface="Arial" panose="020B0604020202020204" pitchFamily="34" charset="0"/>
              <a:buChar char="•"/>
            </a:pPr>
            <a:r>
              <a:rPr lang="en-US" sz="2000" b="1" dirty="0">
                <a:solidFill>
                  <a:srgbClr val="FF0000"/>
                </a:solidFill>
                <a:cs typeface="Times New Roman" panose="02020603050405020304" pitchFamily="18" charset="0"/>
              </a:rPr>
              <a:t>Enable intelligent autonomous behavior </a:t>
            </a:r>
            <a:r>
              <a:rPr lang="en-US" sz="2000" dirty="0">
                <a:cs typeface="Times New Roman" panose="02020603050405020304" pitchFamily="18" charset="0"/>
              </a:rPr>
              <a:t>in robots, vehicles, etc.</a:t>
            </a:r>
          </a:p>
          <a:p>
            <a:pPr marL="342900" indent="-342900">
              <a:spcBef>
                <a:spcPts val="1200"/>
              </a:spcBef>
              <a:buFont typeface="Arial" panose="020B0604020202020204" pitchFamily="34" charset="0"/>
              <a:buChar char="•"/>
            </a:pPr>
            <a:r>
              <a:rPr lang="en-US" sz="2000" dirty="0">
                <a:cs typeface="Times New Roman" panose="02020603050405020304" pitchFamily="18" charset="0"/>
              </a:rPr>
              <a:t>……… and much more ….</a:t>
            </a:r>
          </a:p>
        </p:txBody>
      </p:sp>
      <p:sp>
        <p:nvSpPr>
          <p:cNvPr id="4" name="TextBox 3">
            <a:extLst>
              <a:ext uri="{FF2B5EF4-FFF2-40B4-BE49-F238E27FC236}">
                <a16:creationId xmlns:a16="http://schemas.microsoft.com/office/drawing/2014/main" id="{A2CF9417-9D14-4386-A884-3ACE98BB32E2}"/>
              </a:ext>
            </a:extLst>
          </p:cNvPr>
          <p:cNvSpPr txBox="1"/>
          <p:nvPr/>
        </p:nvSpPr>
        <p:spPr>
          <a:xfrm>
            <a:off x="838200" y="6047303"/>
            <a:ext cx="6701515" cy="400110"/>
          </a:xfrm>
          <a:prstGeom prst="rect">
            <a:avLst/>
          </a:prstGeom>
          <a:noFill/>
          <a:ln>
            <a:solidFill>
              <a:schemeClr val="accent1"/>
            </a:solidFill>
          </a:ln>
        </p:spPr>
        <p:txBody>
          <a:bodyPr wrap="none" rtlCol="0">
            <a:spAutoFit/>
          </a:bodyPr>
          <a:lstStyle/>
          <a:p>
            <a:r>
              <a:rPr lang="en-US" sz="2000" b="1" dirty="0">
                <a:cs typeface="Times New Roman" panose="02020603050405020304" pitchFamily="18" charset="0"/>
              </a:rPr>
              <a:t>“</a:t>
            </a:r>
            <a:r>
              <a:rPr lang="en-US" sz="2000" b="1" dirty="0">
                <a:cs typeface="Times New Roman" panose="02020603050405020304" pitchFamily="18" charset="0"/>
                <a:hlinkClick r:id="rId2"/>
              </a:rPr>
              <a:t>AI is the new electricity</a:t>
            </a:r>
            <a:r>
              <a:rPr lang="en-US" sz="2000" b="1" dirty="0">
                <a:cs typeface="Times New Roman" panose="02020603050405020304" pitchFamily="18" charset="0"/>
              </a:rPr>
              <a:t>”        </a:t>
            </a:r>
            <a:r>
              <a:rPr lang="en-US" sz="2000" b="1" i="1" dirty="0">
                <a:cs typeface="Times New Roman" panose="02020603050405020304" pitchFamily="18" charset="0"/>
              </a:rPr>
              <a:t>Andrew Ng </a:t>
            </a:r>
            <a:r>
              <a:rPr lang="en-US" sz="2000" dirty="0">
                <a:cs typeface="Times New Roman" panose="02020603050405020304" pitchFamily="18" charset="0"/>
              </a:rPr>
              <a:t>(</a:t>
            </a:r>
            <a:r>
              <a:rPr lang="en-US" sz="2000" i="1" dirty="0">
                <a:cs typeface="Times New Roman" panose="02020603050405020304" pitchFamily="18" charset="0"/>
              </a:rPr>
              <a:t>Stanford University</a:t>
            </a:r>
            <a:r>
              <a:rPr lang="en-US" sz="2000" dirty="0">
                <a:cs typeface="Times New Roman" panose="02020603050405020304" pitchFamily="18" charset="0"/>
              </a:rPr>
              <a:t>)</a:t>
            </a:r>
          </a:p>
        </p:txBody>
      </p:sp>
      <p:sp>
        <p:nvSpPr>
          <p:cNvPr id="5" name="Left Brace 4">
            <a:extLst>
              <a:ext uri="{FF2B5EF4-FFF2-40B4-BE49-F238E27FC236}">
                <a16:creationId xmlns:a16="http://schemas.microsoft.com/office/drawing/2014/main" id="{C128F171-90D0-45A0-B9F1-D1C819DC7815}"/>
              </a:ext>
            </a:extLst>
          </p:cNvPr>
          <p:cNvSpPr/>
          <p:nvPr/>
        </p:nvSpPr>
        <p:spPr>
          <a:xfrm>
            <a:off x="734917" y="1349829"/>
            <a:ext cx="381000" cy="4517571"/>
          </a:xfrm>
          <a:prstGeom prst="leftBrace">
            <a:avLst>
              <a:gd name="adj1" fmla="val 23027"/>
              <a:gd name="adj2" fmla="val 50000"/>
            </a:avLst>
          </a:prstGeom>
          <a:ln w="28575">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B04A978-F4EB-44AC-A21B-48FDF94B173D}"/>
              </a:ext>
            </a:extLst>
          </p:cNvPr>
          <p:cNvSpPr txBox="1"/>
          <p:nvPr/>
        </p:nvSpPr>
        <p:spPr>
          <a:xfrm rot="16200000">
            <a:off x="-1350781" y="3408559"/>
            <a:ext cx="3608808" cy="400110"/>
          </a:xfrm>
          <a:prstGeom prst="rect">
            <a:avLst/>
          </a:prstGeom>
          <a:noFill/>
        </p:spPr>
        <p:txBody>
          <a:bodyPr wrap="none" rtlCol="0">
            <a:spAutoFit/>
          </a:bodyPr>
          <a:lstStyle/>
          <a:p>
            <a:r>
              <a:rPr lang="en-US" sz="2000" b="1" dirty="0">
                <a:solidFill>
                  <a:srgbClr val="0000FF"/>
                </a:solidFill>
                <a:cs typeface="Times New Roman" panose="02020603050405020304" pitchFamily="18" charset="0"/>
              </a:rPr>
              <a:t>All based on pattern recognition</a:t>
            </a:r>
          </a:p>
        </p:txBody>
      </p:sp>
    </p:spTree>
    <p:extLst>
      <p:ext uri="{BB962C8B-B14F-4D97-AF65-F5344CB8AC3E}">
        <p14:creationId xmlns:p14="http://schemas.microsoft.com/office/powerpoint/2010/main" val="3536773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97865"/>
            <a:ext cx="6858000" cy="3775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84279"/>
            <a:ext cx="5943600" cy="111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2">
            <a:extLst>
              <a:ext uri="{FF2B5EF4-FFF2-40B4-BE49-F238E27FC236}">
                <a16:creationId xmlns:a16="http://schemas.microsoft.com/office/drawing/2014/main" id="{1BC68A2D-D450-4105-97F1-A1758C9C1013}"/>
              </a:ext>
            </a:extLst>
          </p:cNvPr>
          <p:cNvSpPr txBox="1">
            <a:spLocks noChangeArrowheads="1"/>
          </p:cNvSpPr>
          <p:nvPr/>
        </p:nvSpPr>
        <p:spPr bwMode="auto">
          <a:xfrm>
            <a:off x="1952205" y="685800"/>
            <a:ext cx="4523867"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The New AI and Its Successes</a:t>
            </a:r>
          </a:p>
        </p:txBody>
      </p:sp>
      <p:sp>
        <p:nvSpPr>
          <p:cNvPr id="5" name="TextBox 4">
            <a:extLst>
              <a:ext uri="{FF2B5EF4-FFF2-40B4-BE49-F238E27FC236}">
                <a16:creationId xmlns:a16="http://schemas.microsoft.com/office/drawing/2014/main" id="{C83D6C75-B415-4EE6-873F-9378BC4F2695}"/>
              </a:ext>
            </a:extLst>
          </p:cNvPr>
          <p:cNvSpPr txBox="1"/>
          <p:nvPr/>
        </p:nvSpPr>
        <p:spPr>
          <a:xfrm>
            <a:off x="304800" y="1209020"/>
            <a:ext cx="7818679" cy="400110"/>
          </a:xfrm>
          <a:prstGeom prst="rect">
            <a:avLst/>
          </a:prstGeom>
          <a:noFill/>
        </p:spPr>
        <p:txBody>
          <a:bodyPr wrap="none" rtlCol="0">
            <a:spAutoFit/>
          </a:bodyPr>
          <a:lstStyle/>
          <a:p>
            <a:r>
              <a:rPr lang="en-US" sz="2000" dirty="0">
                <a:cs typeface="Times New Roman" panose="02020603050405020304" pitchFamily="18" charset="0"/>
              </a:rPr>
              <a:t>Deep learning and related methods have achieved spectacular successes!</a:t>
            </a:r>
          </a:p>
        </p:txBody>
      </p:sp>
    </p:spTree>
    <p:extLst>
      <p:ext uri="{BB962C8B-B14F-4D97-AF65-F5344CB8AC3E}">
        <p14:creationId xmlns:p14="http://schemas.microsoft.com/office/powerpoint/2010/main" val="3150518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1396" y="1295400"/>
            <a:ext cx="4443413" cy="1048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8654" y="5787911"/>
            <a:ext cx="3130665"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Silver et al. (2016) Nature 529: 484 - 491</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756" y="2515582"/>
            <a:ext cx="4133921" cy="297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959" y="1500336"/>
            <a:ext cx="4504234" cy="843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27" y="2436599"/>
            <a:ext cx="4114318"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638800" y="6400800"/>
            <a:ext cx="3117969" cy="307777"/>
          </a:xfrm>
          <a:prstGeom prst="rect">
            <a:avLst/>
          </a:prstGeom>
          <a:noFill/>
        </p:spPr>
        <p:txBody>
          <a:bodyPr wrap="none" rtlCol="0">
            <a:spAutoFit/>
          </a:bodyPr>
          <a:lstStyle/>
          <a:p>
            <a:r>
              <a:rPr lang="en-US" sz="1400" dirty="0" err="1">
                <a:solidFill>
                  <a:srgbClr val="0070C0"/>
                </a:solidFill>
                <a:cs typeface="Times New Roman" panose="02020603050405020304" pitchFamily="18" charset="0"/>
              </a:rPr>
              <a:t>Mnih</a:t>
            </a:r>
            <a:r>
              <a:rPr lang="en-US" sz="1400" dirty="0">
                <a:solidFill>
                  <a:srgbClr val="0070C0"/>
                </a:solidFill>
                <a:cs typeface="Times New Roman" panose="02020603050405020304" pitchFamily="18" charset="0"/>
              </a:rPr>
              <a:t> et al. (2015) Nature 518: 529 - 533</a:t>
            </a:r>
          </a:p>
        </p:txBody>
      </p:sp>
    </p:spTree>
    <p:extLst>
      <p:ext uri="{BB962C8B-B14F-4D97-AF65-F5344CB8AC3E}">
        <p14:creationId xmlns:p14="http://schemas.microsoft.com/office/powerpoint/2010/main" val="30456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0D958-4933-43FA-8E6B-576F961B350C}"/>
              </a:ext>
            </a:extLst>
          </p:cNvPr>
          <p:cNvPicPr>
            <a:picLocks noChangeAspect="1"/>
          </p:cNvPicPr>
          <p:nvPr/>
        </p:nvPicPr>
        <p:blipFill>
          <a:blip r:embed="rId2"/>
          <a:stretch>
            <a:fillRect/>
          </a:stretch>
        </p:blipFill>
        <p:spPr>
          <a:xfrm>
            <a:off x="914400" y="990600"/>
            <a:ext cx="7010400" cy="1505637"/>
          </a:xfrm>
          <a:prstGeom prst="rect">
            <a:avLst/>
          </a:prstGeom>
        </p:spPr>
      </p:pic>
      <p:pic>
        <p:nvPicPr>
          <p:cNvPr id="3" name="Picture 2">
            <a:extLst>
              <a:ext uri="{FF2B5EF4-FFF2-40B4-BE49-F238E27FC236}">
                <a16:creationId xmlns:a16="http://schemas.microsoft.com/office/drawing/2014/main" id="{338C5C27-44CD-45D9-A172-2DEC34BD658D}"/>
              </a:ext>
            </a:extLst>
          </p:cNvPr>
          <p:cNvPicPr>
            <a:picLocks noChangeAspect="1"/>
          </p:cNvPicPr>
          <p:nvPr/>
        </p:nvPicPr>
        <p:blipFill>
          <a:blip r:embed="rId3"/>
          <a:stretch>
            <a:fillRect/>
          </a:stretch>
        </p:blipFill>
        <p:spPr>
          <a:xfrm>
            <a:off x="762000" y="2496237"/>
            <a:ext cx="4572000" cy="4108585"/>
          </a:xfrm>
          <a:prstGeom prst="rect">
            <a:avLst/>
          </a:prstGeom>
        </p:spPr>
      </p:pic>
      <p:pic>
        <p:nvPicPr>
          <p:cNvPr id="4" name="Picture 3">
            <a:extLst>
              <a:ext uri="{FF2B5EF4-FFF2-40B4-BE49-F238E27FC236}">
                <a16:creationId xmlns:a16="http://schemas.microsoft.com/office/drawing/2014/main" id="{4CB66CC1-2E9D-4706-A2A1-E3054AEB41A7}"/>
              </a:ext>
            </a:extLst>
          </p:cNvPr>
          <p:cNvPicPr>
            <a:picLocks noChangeAspect="1"/>
          </p:cNvPicPr>
          <p:nvPr/>
        </p:nvPicPr>
        <p:blipFill>
          <a:blip r:embed="rId4"/>
          <a:stretch>
            <a:fillRect/>
          </a:stretch>
        </p:blipFill>
        <p:spPr>
          <a:xfrm>
            <a:off x="5486400" y="2438400"/>
            <a:ext cx="3388232" cy="3200400"/>
          </a:xfrm>
          <a:prstGeom prst="rect">
            <a:avLst/>
          </a:prstGeom>
        </p:spPr>
      </p:pic>
    </p:spTree>
    <p:extLst>
      <p:ext uri="{BB962C8B-B14F-4D97-AF65-F5344CB8AC3E}">
        <p14:creationId xmlns:p14="http://schemas.microsoft.com/office/powerpoint/2010/main" val="147790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B9550-2651-4D15-B29B-C13A45303872}"/>
              </a:ext>
            </a:extLst>
          </p:cNvPr>
          <p:cNvSpPr txBox="1"/>
          <p:nvPr/>
        </p:nvSpPr>
        <p:spPr>
          <a:xfrm>
            <a:off x="0" y="1447800"/>
            <a:ext cx="8906069" cy="5478423"/>
          </a:xfrm>
          <a:prstGeom prst="rect">
            <a:avLst/>
          </a:prstGeom>
          <a:noFill/>
        </p:spPr>
        <p:txBody>
          <a:bodyPr wrap="square" rtlCol="0">
            <a:spAutoFit/>
          </a:bodyPr>
          <a:lstStyle/>
          <a:p>
            <a:r>
              <a:rPr lang="en-US" sz="1400" i="1" dirty="0">
                <a:solidFill>
                  <a:srgbClr val="FF0000"/>
                </a:solidFill>
                <a:cs typeface="Times New Roman" panose="02020603050405020304" pitchFamily="18" charset="0"/>
              </a:rPr>
              <a:t>In a shocking finding, scientist discovered a herd of unicorns living in a remote, previously unexplored valley, in the Andes Mountains. Even more surprising to the researchers was the fact that the unicorns spoke perfect English.</a:t>
            </a:r>
          </a:p>
          <a:p>
            <a:endParaRPr lang="en-US" sz="1400" dirty="0">
              <a:cs typeface="Times New Roman" panose="02020603050405020304" pitchFamily="18" charset="0"/>
            </a:endParaRPr>
          </a:p>
          <a:p>
            <a:r>
              <a:rPr lang="en-US" sz="1400" dirty="0">
                <a:cs typeface="Times New Roman" panose="02020603050405020304" pitchFamily="18" charset="0"/>
              </a:rPr>
              <a:t>The scientist named the population, after their distinctive horn, Ovid’s Unicorn. These four-horned, silver-white unicorns were previously unknown to science.</a:t>
            </a:r>
          </a:p>
          <a:p>
            <a:r>
              <a:rPr lang="en-US" sz="1400" dirty="0">
                <a:cs typeface="Times New Roman" panose="02020603050405020304" pitchFamily="18" charset="0"/>
              </a:rPr>
              <a:t>Now, after almost two centuries, the mystery of what sparked this odd phenomenon is finally solved.</a:t>
            </a:r>
          </a:p>
          <a:p>
            <a:r>
              <a:rPr lang="en-US" sz="1400" dirty="0">
                <a:cs typeface="Times New Roman" panose="02020603050405020304" pitchFamily="18" charset="0"/>
              </a:rPr>
              <a:t>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a:p>
            <a:r>
              <a:rPr lang="en-US" sz="1400" dirty="0">
                <a:cs typeface="Times New Roman" panose="02020603050405020304" pitchFamily="18" charset="0"/>
              </a:rPr>
              <a:t>Pérez and the others then ventured further into the valley. “By the time we reached the top of one peak, the water looked blue, with some crystals on top,” said Pérez.</a:t>
            </a:r>
          </a:p>
          <a:p>
            <a:r>
              <a:rPr lang="en-US" sz="1400" dirty="0">
                <a:cs typeface="Times New Roman" panose="02020603050405020304" pitchFamily="18" charset="0"/>
              </a:rPr>
              <a:t>Pérez and his friends were astonished to see the unicorn herd. These creatures could be seen from the air without having to move too much to see them – they were so close they could touch their horns.</a:t>
            </a:r>
          </a:p>
          <a:p>
            <a:r>
              <a:rPr lang="en-US" sz="1400" dirty="0">
                <a:cs typeface="Times New Roman" panose="02020603050405020304" pitchFamily="18" charset="0"/>
              </a:rPr>
              <a:t>While examining these bizarre creatures the scientists discovered that the creatures also spoke some fairly regular English. Pérez stated, “We can see, for example, that they have a common ‘language,’ something like a dialect or dialectic.”</a:t>
            </a:r>
          </a:p>
          <a:p>
            <a:r>
              <a:rPr lang="en-US" sz="1400" dirty="0">
                <a:cs typeface="Times New Roman" panose="02020603050405020304" pitchFamily="18" charset="0"/>
              </a:rPr>
              <a:t>Dr. Pérez believes that the unicorns may have originated in Argentina, where the animals were believed to be descendants of a lost race of people who lived there before the arrival of humans in those parts of South America.</a:t>
            </a:r>
          </a:p>
          <a:p>
            <a:r>
              <a:rPr lang="en-US" sz="1400" dirty="0">
                <a:cs typeface="Times New Roman" panose="02020603050405020304" pitchFamily="18" charset="0"/>
              </a:rPr>
              <a:t>While their origins are still unclear, some believe that perhaps the creatures were created when a human and a unicorn met each other in a time before human civilization. According to Pérez, “In South America, such incidents seem to be quite common.”</a:t>
            </a:r>
          </a:p>
          <a:p>
            <a:r>
              <a:rPr lang="en-US" sz="1400" dirty="0">
                <a:cs typeface="Times New Roman" panose="02020603050405020304" pitchFamily="18" charset="0"/>
              </a:rPr>
              <a:t>However, Pérez also pointed out that it is likely that the only way of knowing for sure if unicorns are indeed the descendants of a lost alien race is through DNA. “But they seem to be able to communicate in English quite well, which I believe is a sign of evolution, or at least a change in social organization,” said the scientist.</a:t>
            </a:r>
          </a:p>
          <a:p>
            <a:endParaRPr lang="en-US" sz="1400" dirty="0">
              <a:cs typeface="Times New Roman" panose="02020603050405020304" pitchFamily="18" charset="0"/>
            </a:endParaRPr>
          </a:p>
        </p:txBody>
      </p:sp>
      <p:sp>
        <p:nvSpPr>
          <p:cNvPr id="5" name="TextBox 4">
            <a:extLst>
              <a:ext uri="{FF2B5EF4-FFF2-40B4-BE49-F238E27FC236}">
                <a16:creationId xmlns:a16="http://schemas.microsoft.com/office/drawing/2014/main" id="{5DFDF9AC-2B74-4DF2-B3B8-EFE5EAAD1E12}"/>
              </a:ext>
            </a:extLst>
          </p:cNvPr>
          <p:cNvSpPr txBox="1"/>
          <p:nvPr/>
        </p:nvSpPr>
        <p:spPr>
          <a:xfrm>
            <a:off x="3657600" y="609600"/>
            <a:ext cx="964303"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GPT2</a:t>
            </a:r>
          </a:p>
        </p:txBody>
      </p:sp>
      <p:sp>
        <p:nvSpPr>
          <p:cNvPr id="6" name="Rectangle 5">
            <a:extLst>
              <a:ext uri="{FF2B5EF4-FFF2-40B4-BE49-F238E27FC236}">
                <a16:creationId xmlns:a16="http://schemas.microsoft.com/office/drawing/2014/main" id="{B62A8086-F6DD-4A90-9FB5-90DE99C9FA30}"/>
              </a:ext>
            </a:extLst>
          </p:cNvPr>
          <p:cNvSpPr/>
          <p:nvPr/>
        </p:nvSpPr>
        <p:spPr>
          <a:xfrm>
            <a:off x="2324617" y="1102042"/>
            <a:ext cx="3852766" cy="307777"/>
          </a:xfrm>
          <a:prstGeom prst="rect">
            <a:avLst/>
          </a:prstGeom>
        </p:spPr>
        <p:txBody>
          <a:bodyPr wrap="square">
            <a:spAutoFit/>
          </a:bodyPr>
          <a:lstStyle/>
          <a:p>
            <a:r>
              <a:rPr lang="en-US" sz="1400" dirty="0">
                <a:solidFill>
                  <a:srgbClr val="0000FF"/>
                </a:solidFill>
              </a:rPr>
              <a:t>https://openai.com/blog/better-language-models/</a:t>
            </a:r>
          </a:p>
        </p:txBody>
      </p:sp>
    </p:spTree>
    <p:extLst>
      <p:ext uri="{BB962C8B-B14F-4D97-AF65-F5344CB8AC3E}">
        <p14:creationId xmlns:p14="http://schemas.microsoft.com/office/powerpoint/2010/main" val="2785844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3569" y="2667000"/>
            <a:ext cx="5156861"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Part III: AI vs. Natural Intelligence</a:t>
            </a:r>
          </a:p>
        </p:txBody>
      </p:sp>
    </p:spTree>
    <p:extLst>
      <p:ext uri="{BB962C8B-B14F-4D97-AF65-F5344CB8AC3E}">
        <p14:creationId xmlns:p14="http://schemas.microsoft.com/office/powerpoint/2010/main" val="400439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Image result for min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1571" y="1336451"/>
            <a:ext cx="2341326" cy="26033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5503" y="6430716"/>
            <a:ext cx="6324600" cy="261610"/>
          </a:xfrm>
          <a:prstGeom prst="rect">
            <a:avLst/>
          </a:prstGeom>
        </p:spPr>
        <p:txBody>
          <a:bodyPr wrap="square">
            <a:spAutoFit/>
          </a:bodyPr>
          <a:lstStyle/>
          <a:p>
            <a:r>
              <a:rPr lang="en-US" sz="1100" dirty="0">
                <a:solidFill>
                  <a:srgbClr val="0070C0"/>
                </a:solidFill>
              </a:rPr>
              <a:t>http://frithmind.org/socialminds/wp-content/uploads/sites/4/2014/05/Fig-1.jpg</a:t>
            </a:r>
          </a:p>
        </p:txBody>
      </p:sp>
      <p:sp>
        <p:nvSpPr>
          <p:cNvPr id="13" name="TextBox 12">
            <a:extLst>
              <a:ext uri="{FF2B5EF4-FFF2-40B4-BE49-F238E27FC236}">
                <a16:creationId xmlns:a16="http://schemas.microsoft.com/office/drawing/2014/main" id="{AD97B391-E2C1-4D30-8C84-4AABD9E4429B}"/>
              </a:ext>
            </a:extLst>
          </p:cNvPr>
          <p:cNvSpPr txBox="1"/>
          <p:nvPr/>
        </p:nvSpPr>
        <p:spPr>
          <a:xfrm>
            <a:off x="1630934" y="820357"/>
            <a:ext cx="5562600" cy="461665"/>
          </a:xfrm>
          <a:prstGeom prst="rect">
            <a:avLst/>
          </a:prstGeom>
          <a:noFill/>
        </p:spPr>
        <p:txBody>
          <a:bodyPr wrap="square" rtlCol="0">
            <a:spAutoFit/>
          </a:bodyPr>
          <a:lstStyle/>
          <a:p>
            <a:pPr algn="ctr"/>
            <a:r>
              <a:rPr lang="en-US" sz="2400" b="1" u="sng" dirty="0">
                <a:solidFill>
                  <a:srgbClr val="FF0000"/>
                </a:solidFill>
                <a:ea typeface="Tahoma" panose="020B0604030504040204" pitchFamily="34" charset="0"/>
                <a:cs typeface="Tahoma" panose="020B0604030504040204" pitchFamily="34" charset="0"/>
              </a:rPr>
              <a:t>What is the Mind?</a:t>
            </a:r>
          </a:p>
        </p:txBody>
      </p:sp>
      <p:sp>
        <p:nvSpPr>
          <p:cNvPr id="10" name="TextBox 9">
            <a:extLst>
              <a:ext uri="{FF2B5EF4-FFF2-40B4-BE49-F238E27FC236}">
                <a16:creationId xmlns:a16="http://schemas.microsoft.com/office/drawing/2014/main" id="{185DE6FE-495A-414F-9045-C41A05BF1296}"/>
              </a:ext>
            </a:extLst>
          </p:cNvPr>
          <p:cNvSpPr txBox="1"/>
          <p:nvPr/>
        </p:nvSpPr>
        <p:spPr>
          <a:xfrm>
            <a:off x="2468432" y="4114800"/>
            <a:ext cx="3887603" cy="461665"/>
          </a:xfrm>
          <a:prstGeom prst="rect">
            <a:avLst/>
          </a:prstGeom>
          <a:solidFill>
            <a:schemeClr val="tx2"/>
          </a:solidFill>
          <a:ln>
            <a:solidFill>
              <a:schemeClr val="accent1"/>
            </a:solidFill>
          </a:ln>
        </p:spPr>
        <p:txBody>
          <a:bodyPr wrap="none" rtlCol="0">
            <a:spAutoFit/>
          </a:bodyPr>
          <a:lstStyle/>
          <a:p>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The Mind-Body Problem</a:t>
            </a:r>
          </a:p>
        </p:txBody>
      </p:sp>
      <p:sp>
        <p:nvSpPr>
          <p:cNvPr id="11" name="TextBox 10">
            <a:extLst>
              <a:ext uri="{FF2B5EF4-FFF2-40B4-BE49-F238E27FC236}">
                <a16:creationId xmlns:a16="http://schemas.microsoft.com/office/drawing/2014/main" id="{03B4EFCA-F732-4D26-890E-B602257A978B}"/>
              </a:ext>
            </a:extLst>
          </p:cNvPr>
          <p:cNvSpPr txBox="1"/>
          <p:nvPr/>
        </p:nvSpPr>
        <p:spPr>
          <a:xfrm>
            <a:off x="1447800" y="4631963"/>
            <a:ext cx="6583597" cy="830997"/>
          </a:xfrm>
          <a:prstGeom prst="rect">
            <a:avLst/>
          </a:prstGeom>
          <a:noFill/>
        </p:spPr>
        <p:txBody>
          <a:bodyPr wrap="none" rtlCol="0">
            <a:spAutoFit/>
          </a:bodyPr>
          <a:lstStyle/>
          <a:p>
            <a:r>
              <a:rPr lang="en-US" sz="2400" b="1" dirty="0">
                <a:solidFill>
                  <a:srgbClr val="FF0000"/>
                </a:solidFill>
                <a:cs typeface="Times New Roman" panose="02020603050405020304" pitchFamily="18" charset="0"/>
              </a:rPr>
              <a:t>Dualism: </a:t>
            </a:r>
            <a:r>
              <a:rPr lang="en-US" sz="2400" b="1" dirty="0">
                <a:cs typeface="Times New Roman" panose="02020603050405020304" pitchFamily="18" charset="0"/>
              </a:rPr>
              <a:t>Mind and body are different substances.</a:t>
            </a:r>
          </a:p>
          <a:p>
            <a:r>
              <a:rPr lang="en-US" sz="2400" b="1" dirty="0">
                <a:solidFill>
                  <a:srgbClr val="FF0000"/>
                </a:solidFill>
                <a:cs typeface="Times New Roman" panose="02020603050405020304" pitchFamily="18" charset="0"/>
              </a:rPr>
              <a:t>Science: </a:t>
            </a:r>
            <a:r>
              <a:rPr lang="en-US" sz="2400" b="1" dirty="0">
                <a:cs typeface="Times New Roman" panose="02020603050405020304" pitchFamily="18" charset="0"/>
              </a:rPr>
              <a:t>Mind is a property of the physical body.</a:t>
            </a:r>
          </a:p>
        </p:txBody>
      </p:sp>
      <p:sp>
        <p:nvSpPr>
          <p:cNvPr id="2" name="TextBox 1">
            <a:extLst>
              <a:ext uri="{FF2B5EF4-FFF2-40B4-BE49-F238E27FC236}">
                <a16:creationId xmlns:a16="http://schemas.microsoft.com/office/drawing/2014/main" id="{B91AFFB2-8729-480F-8FCB-ABF18E550646}"/>
              </a:ext>
            </a:extLst>
          </p:cNvPr>
          <p:cNvSpPr txBox="1"/>
          <p:nvPr/>
        </p:nvSpPr>
        <p:spPr>
          <a:xfrm>
            <a:off x="830034" y="5599808"/>
            <a:ext cx="7819128" cy="461665"/>
          </a:xfrm>
          <a:prstGeom prst="rect">
            <a:avLst/>
          </a:prstGeom>
          <a:noFill/>
        </p:spPr>
        <p:txBody>
          <a:bodyPr wrap="none" rtlCol="0">
            <a:spAutoFit/>
          </a:bodyPr>
          <a:lstStyle/>
          <a:p>
            <a:r>
              <a:rPr lang="en-US" sz="2400" b="1" dirty="0">
                <a:solidFill>
                  <a:srgbClr val="FF0000"/>
                </a:solidFill>
                <a:cs typeface="Times New Roman" panose="02020603050405020304" pitchFamily="18" charset="0"/>
              </a:rPr>
              <a:t>AI is based fundamentally on the scientific view of the mind.</a:t>
            </a:r>
          </a:p>
        </p:txBody>
      </p:sp>
    </p:spTree>
    <p:extLst>
      <p:ext uri="{BB962C8B-B14F-4D97-AF65-F5344CB8AC3E}">
        <p14:creationId xmlns:p14="http://schemas.microsoft.com/office/powerpoint/2010/main" val="492097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00BF7-0847-4BD6-BCDF-6A4521DB6E8D}"/>
              </a:ext>
            </a:extLst>
          </p:cNvPr>
          <p:cNvSpPr txBox="1"/>
          <p:nvPr/>
        </p:nvSpPr>
        <p:spPr>
          <a:xfrm>
            <a:off x="383376" y="838200"/>
            <a:ext cx="4338239"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So have we achieved “real” AI already?</a:t>
            </a:r>
          </a:p>
        </p:txBody>
      </p:sp>
    </p:spTree>
    <p:extLst>
      <p:ext uri="{BB962C8B-B14F-4D97-AF65-F5344CB8AC3E}">
        <p14:creationId xmlns:p14="http://schemas.microsoft.com/office/powerpoint/2010/main" val="3933732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376" y="838200"/>
            <a:ext cx="4338239"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So have we achieved “real” AI already?</a:t>
            </a:r>
          </a:p>
        </p:txBody>
      </p:sp>
      <p:pic>
        <p:nvPicPr>
          <p:cNvPr id="5" name="Picture 4">
            <a:extLst>
              <a:ext uri="{FF2B5EF4-FFF2-40B4-BE49-F238E27FC236}">
                <a16:creationId xmlns:a16="http://schemas.microsoft.com/office/drawing/2014/main" id="{22FF656A-9117-41B2-A499-EB86408540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1233345"/>
            <a:ext cx="4141887" cy="4010100"/>
          </a:xfrm>
          <a:prstGeom prst="rect">
            <a:avLst/>
          </a:prstGeom>
        </p:spPr>
      </p:pic>
      <p:sp>
        <p:nvSpPr>
          <p:cNvPr id="6" name="Rectangle 5">
            <a:extLst>
              <a:ext uri="{FF2B5EF4-FFF2-40B4-BE49-F238E27FC236}">
                <a16:creationId xmlns:a16="http://schemas.microsoft.com/office/drawing/2014/main" id="{9CD18292-5F89-4226-9936-74D06E953161}"/>
              </a:ext>
            </a:extLst>
          </p:cNvPr>
          <p:cNvSpPr/>
          <p:nvPr/>
        </p:nvSpPr>
        <p:spPr>
          <a:xfrm>
            <a:off x="4254188" y="5159147"/>
            <a:ext cx="3863109" cy="230832"/>
          </a:xfrm>
          <a:prstGeom prst="rect">
            <a:avLst/>
          </a:prstGeom>
        </p:spPr>
        <p:txBody>
          <a:bodyPr wrap="square">
            <a:spAutoFit/>
          </a:bodyPr>
          <a:lstStyle/>
          <a:p>
            <a:r>
              <a:rPr lang="en-US" sz="900" dirty="0">
                <a:hlinkClick r:id="rId3"/>
              </a:rPr>
              <a:t>https://ai.googleblog.com/2018/09/introducing-unrestricted-adversarial.html</a:t>
            </a:r>
            <a:r>
              <a:rPr lang="en-US" sz="900" dirty="0"/>
              <a:t> </a:t>
            </a:r>
          </a:p>
        </p:txBody>
      </p:sp>
      <p:sp>
        <p:nvSpPr>
          <p:cNvPr id="7" name="TextBox 6">
            <a:extLst>
              <a:ext uri="{FF2B5EF4-FFF2-40B4-BE49-F238E27FC236}">
                <a16:creationId xmlns:a16="http://schemas.microsoft.com/office/drawing/2014/main" id="{A99BDD50-53E9-42D7-B29D-EA5DACAFA9D0}"/>
              </a:ext>
            </a:extLst>
          </p:cNvPr>
          <p:cNvSpPr txBox="1"/>
          <p:nvPr/>
        </p:nvSpPr>
        <p:spPr>
          <a:xfrm>
            <a:off x="383376" y="1524000"/>
            <a:ext cx="3350424" cy="1477328"/>
          </a:xfrm>
          <a:prstGeom prst="rect">
            <a:avLst/>
          </a:prstGeom>
          <a:solidFill>
            <a:srgbClr val="CCFFFF"/>
          </a:solidFill>
          <a:ln>
            <a:solidFill>
              <a:schemeClr val="tx1"/>
            </a:solidFill>
          </a:ln>
        </p:spPr>
        <p:txBody>
          <a:bodyPr wrap="square" rtlCol="0">
            <a:spAutoFit/>
          </a:bodyPr>
          <a:lstStyle/>
          <a:p>
            <a:r>
              <a:rPr lang="en-US" b="1" dirty="0">
                <a:solidFill>
                  <a:srgbClr val="FF0000"/>
                </a:solidFill>
                <a:cs typeface="Times New Roman" panose="02020603050405020304" pitchFamily="18" charset="0"/>
              </a:rPr>
              <a:t>Apparently not!</a:t>
            </a:r>
          </a:p>
          <a:p>
            <a:r>
              <a:rPr lang="en-US" dirty="0">
                <a:cs typeface="Times New Roman" panose="02020603050405020304" pitchFamily="18" charset="0"/>
              </a:rPr>
              <a:t>Even sophisticated AI programs are fooled easily by things that would not fool any intelligent animal.</a:t>
            </a:r>
          </a:p>
        </p:txBody>
      </p:sp>
      <p:sp>
        <p:nvSpPr>
          <p:cNvPr id="9" name="TextBox 8">
            <a:extLst>
              <a:ext uri="{FF2B5EF4-FFF2-40B4-BE49-F238E27FC236}">
                <a16:creationId xmlns:a16="http://schemas.microsoft.com/office/drawing/2014/main" id="{22C1A6BC-CDB3-4384-93F2-8E4654C059F9}"/>
              </a:ext>
            </a:extLst>
          </p:cNvPr>
          <p:cNvSpPr txBox="1"/>
          <p:nvPr/>
        </p:nvSpPr>
        <p:spPr>
          <a:xfrm>
            <a:off x="488534" y="5389979"/>
            <a:ext cx="8466161" cy="1200329"/>
          </a:xfrm>
          <a:prstGeom prst="rect">
            <a:avLst/>
          </a:prstGeom>
          <a:noFill/>
        </p:spPr>
        <p:txBody>
          <a:bodyPr wrap="square" rtlCol="0">
            <a:spAutoFit/>
          </a:bodyPr>
          <a:lstStyle/>
          <a:p>
            <a:r>
              <a:rPr lang="en-US" dirty="0">
                <a:solidFill>
                  <a:srgbClr val="000099"/>
                </a:solidFill>
                <a:cs typeface="Times New Roman" panose="02020603050405020304" pitchFamily="18" charset="0"/>
              </a:rPr>
              <a:t>We have taken important steps, but what we have achieved so far is really:</a:t>
            </a:r>
            <a:endParaRPr lang="en-US" b="1" i="1" u="sng" dirty="0">
              <a:solidFill>
                <a:srgbClr val="000099"/>
              </a:solidFill>
              <a:cs typeface="Times New Roman" panose="02020603050405020304" pitchFamily="18" charset="0"/>
            </a:endParaRPr>
          </a:p>
          <a:p>
            <a:r>
              <a:rPr lang="en-US" b="1" dirty="0">
                <a:solidFill>
                  <a:srgbClr val="FF0000"/>
                </a:solidFill>
                <a:cs typeface="Times New Roman" panose="02020603050405020304" pitchFamily="18" charset="0"/>
              </a:rPr>
              <a:t>Augmented Intelligence: </a:t>
            </a:r>
            <a:r>
              <a:rPr lang="en-US" dirty="0">
                <a:cs typeface="Times New Roman" panose="02020603050405020304" pitchFamily="18" charset="0"/>
              </a:rPr>
              <a:t>Using machine learning to amplify human intelligence</a:t>
            </a:r>
          </a:p>
          <a:p>
            <a:r>
              <a:rPr lang="en-US" b="1" dirty="0">
                <a:solidFill>
                  <a:srgbClr val="FF0000"/>
                </a:solidFill>
                <a:cs typeface="Times New Roman" panose="02020603050405020304" pitchFamily="18" charset="0"/>
              </a:rPr>
              <a:t>Intelligent Analytics: </a:t>
            </a:r>
            <a:r>
              <a:rPr lang="en-US" dirty="0">
                <a:cs typeface="Times New Roman" panose="02020603050405020304" pitchFamily="18" charset="0"/>
              </a:rPr>
              <a:t>Using machine learning to find patterns in big data.</a:t>
            </a:r>
          </a:p>
          <a:p>
            <a:r>
              <a:rPr lang="en-US" b="1" dirty="0">
                <a:solidFill>
                  <a:srgbClr val="FF0000"/>
                </a:solidFill>
                <a:cs typeface="Times New Roman" panose="02020603050405020304" pitchFamily="18" charset="0"/>
              </a:rPr>
              <a:t>Intelligent Automation: </a:t>
            </a:r>
            <a:r>
              <a:rPr lang="en-US" dirty="0">
                <a:cs typeface="Times New Roman" panose="02020603050405020304" pitchFamily="18" charset="0"/>
              </a:rPr>
              <a:t>Systems capable of making intelligent decisions.</a:t>
            </a:r>
          </a:p>
        </p:txBody>
      </p:sp>
      <p:sp>
        <p:nvSpPr>
          <p:cNvPr id="10" name="TextBox 9">
            <a:extLst>
              <a:ext uri="{FF2B5EF4-FFF2-40B4-BE49-F238E27FC236}">
                <a16:creationId xmlns:a16="http://schemas.microsoft.com/office/drawing/2014/main" id="{194F28DE-1DF8-4AD5-A4CA-6E6C315A80F8}"/>
              </a:ext>
            </a:extLst>
          </p:cNvPr>
          <p:cNvSpPr txBox="1"/>
          <p:nvPr/>
        </p:nvSpPr>
        <p:spPr>
          <a:xfrm>
            <a:off x="383376" y="3303795"/>
            <a:ext cx="3350424" cy="646331"/>
          </a:xfrm>
          <a:prstGeom prst="rect">
            <a:avLst/>
          </a:prstGeom>
          <a:solidFill>
            <a:srgbClr val="CCFFFF"/>
          </a:solidFill>
          <a:ln>
            <a:solidFill>
              <a:schemeClr val="tx1"/>
            </a:solidFill>
          </a:ln>
        </p:spPr>
        <p:txBody>
          <a:bodyPr wrap="square" rtlCol="0">
            <a:spAutoFit/>
          </a:bodyPr>
          <a:lstStyle/>
          <a:p>
            <a:r>
              <a:rPr lang="en-US" dirty="0">
                <a:cs typeface="Times New Roman" panose="02020603050405020304" pitchFamily="18" charset="0"/>
              </a:rPr>
              <a:t>But are we at least headed in the right direction?</a:t>
            </a:r>
          </a:p>
        </p:txBody>
      </p:sp>
    </p:spTree>
    <p:extLst>
      <p:ext uri="{BB962C8B-B14F-4D97-AF65-F5344CB8AC3E}">
        <p14:creationId xmlns:p14="http://schemas.microsoft.com/office/powerpoint/2010/main" val="3603898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39630A-42E1-46B6-BAC6-0E8420AA1E5B}"/>
              </a:ext>
            </a:extLst>
          </p:cNvPr>
          <p:cNvSpPr/>
          <p:nvPr/>
        </p:nvSpPr>
        <p:spPr>
          <a:xfrm>
            <a:off x="419100" y="1570732"/>
            <a:ext cx="8153400" cy="1323439"/>
          </a:xfrm>
          <a:prstGeom prst="rect">
            <a:avLst/>
          </a:prstGeom>
        </p:spPr>
        <p:txBody>
          <a:bodyPr wrap="square">
            <a:spAutoFit/>
          </a:bodyPr>
          <a:lstStyle/>
          <a:p>
            <a:r>
              <a:rPr lang="en-US" sz="1600" b="1" dirty="0">
                <a:solidFill>
                  <a:srgbClr val="FF0000"/>
                </a:solidFill>
              </a:rPr>
              <a:t>Let there be light! </a:t>
            </a:r>
            <a:r>
              <a:rPr lang="en-US" sz="1600" dirty="0"/>
              <a:t>Let there be dark! Let there be light! Let there be light! Let there be light! Let there be light! Let there be light! Let there be light! Let there be light! Let there be light! Let there be light! Let there be light! Let there be light! Let there be light! Let there be light! Let there be light! Let there be light! Let there be light! Let there be light! Let there be light! Let there </a:t>
            </a:r>
            <a:r>
              <a:rPr lang="en-US" sz="1600" b="1" dirty="0">
                <a:solidFill>
                  <a:srgbClr val="0000FF"/>
                </a:solidFill>
              </a:rPr>
              <a:t>(</a:t>
            </a:r>
            <a:r>
              <a:rPr lang="en-US" sz="1600" b="1" dirty="0" err="1">
                <a:solidFill>
                  <a:srgbClr val="0000FF"/>
                </a:solidFill>
              </a:rPr>
              <a:t>ArXiV</a:t>
            </a:r>
            <a:r>
              <a:rPr lang="en-US" sz="1600" b="1" dirty="0">
                <a:solidFill>
                  <a:srgbClr val="0000FF"/>
                </a:solidFill>
              </a:rPr>
              <a:t>-NLP)</a:t>
            </a:r>
          </a:p>
        </p:txBody>
      </p:sp>
      <p:sp>
        <p:nvSpPr>
          <p:cNvPr id="5" name="Rectangle 4">
            <a:extLst>
              <a:ext uri="{FF2B5EF4-FFF2-40B4-BE49-F238E27FC236}">
                <a16:creationId xmlns:a16="http://schemas.microsoft.com/office/drawing/2014/main" id="{54146C0B-8695-4F6E-A09A-8CB7ADCF39A9}"/>
              </a:ext>
            </a:extLst>
          </p:cNvPr>
          <p:cNvSpPr/>
          <p:nvPr/>
        </p:nvSpPr>
        <p:spPr>
          <a:xfrm>
            <a:off x="419100" y="3170932"/>
            <a:ext cx="8001000" cy="1323439"/>
          </a:xfrm>
          <a:prstGeom prst="rect">
            <a:avLst/>
          </a:prstGeom>
        </p:spPr>
        <p:txBody>
          <a:bodyPr wrap="square">
            <a:spAutoFit/>
          </a:bodyPr>
          <a:lstStyle/>
          <a:p>
            <a:r>
              <a:rPr lang="en-US" sz="1600" b="1" dirty="0">
                <a:solidFill>
                  <a:srgbClr val="FF0000"/>
                </a:solidFill>
              </a:rPr>
              <a:t>Let there be light! </a:t>
            </a:r>
            <a:r>
              <a:rPr lang="en-US" sz="1600" dirty="0"/>
              <a:t>The light of the sun is too short! You must have a light-darkness that is not present in your surroundings! Light must be not present in your surroundings! For example, I can see the Sun on the side of my eye, the light of the moon on the side of the moon. There is nothing here! The sun is the brightest object in your world, right up to the Sun. That is, all the light from your mind is in this world, right up to the Sun. </a:t>
            </a:r>
            <a:r>
              <a:rPr lang="en-US" sz="1600" b="1" dirty="0">
                <a:solidFill>
                  <a:srgbClr val="0000FF"/>
                </a:solidFill>
              </a:rPr>
              <a:t>(DistilGPT-2)</a:t>
            </a:r>
          </a:p>
        </p:txBody>
      </p:sp>
      <p:sp>
        <p:nvSpPr>
          <p:cNvPr id="6" name="Rectangle 5">
            <a:extLst>
              <a:ext uri="{FF2B5EF4-FFF2-40B4-BE49-F238E27FC236}">
                <a16:creationId xmlns:a16="http://schemas.microsoft.com/office/drawing/2014/main" id="{DFE04C20-DE31-46DF-9806-5676F5EA1EC8}"/>
              </a:ext>
            </a:extLst>
          </p:cNvPr>
          <p:cNvSpPr/>
          <p:nvPr/>
        </p:nvSpPr>
        <p:spPr>
          <a:xfrm>
            <a:off x="381000" y="4771132"/>
            <a:ext cx="8610600" cy="1077218"/>
          </a:xfrm>
          <a:prstGeom prst="rect">
            <a:avLst/>
          </a:prstGeom>
        </p:spPr>
        <p:txBody>
          <a:bodyPr wrap="square">
            <a:spAutoFit/>
          </a:bodyPr>
          <a:lstStyle/>
          <a:p>
            <a:r>
              <a:rPr lang="en-US" sz="1600" b="1" dirty="0">
                <a:solidFill>
                  <a:srgbClr val="FF0000"/>
                </a:solidFill>
              </a:rPr>
              <a:t>Let there be light!</a:t>
            </a:r>
            <a:r>
              <a:rPr lang="en-US" sz="1600" dirty="0"/>
              <a:t> A great cloud of dust, a cloud of fire, is rising, and it will take its rise with the earth. The heavens will pass away with a great noise, and the elements will melt together like melted wax, but the earth will not be destroyed. A great sign will appear in the sky , and then all the nations of the earth will mourn and mourn, each one for his own sins. </a:t>
            </a:r>
            <a:r>
              <a:rPr lang="en-US" sz="1600" b="1" dirty="0">
                <a:solidFill>
                  <a:srgbClr val="0000FF"/>
                </a:solidFill>
              </a:rPr>
              <a:t>(GPT-2)</a:t>
            </a:r>
          </a:p>
        </p:txBody>
      </p:sp>
      <p:sp>
        <p:nvSpPr>
          <p:cNvPr id="7" name="TextBox 6">
            <a:extLst>
              <a:ext uri="{FF2B5EF4-FFF2-40B4-BE49-F238E27FC236}">
                <a16:creationId xmlns:a16="http://schemas.microsoft.com/office/drawing/2014/main" id="{49471C58-6F76-4698-97C3-B5B76C12E090}"/>
              </a:ext>
            </a:extLst>
          </p:cNvPr>
          <p:cNvSpPr txBox="1"/>
          <p:nvPr/>
        </p:nvSpPr>
        <p:spPr>
          <a:xfrm>
            <a:off x="428625" y="990600"/>
            <a:ext cx="5061194"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hlinkClick r:id="rId2"/>
              </a:rPr>
              <a:t>Writing with the Transformer…</a:t>
            </a:r>
            <a:r>
              <a:rPr lang="en-US" sz="2000" b="1" dirty="0">
                <a:solidFill>
                  <a:srgbClr val="FF0000"/>
                </a:solidFill>
                <a:cs typeface="Times New Roman" panose="02020603050405020304" pitchFamily="18" charset="0"/>
              </a:rPr>
              <a:t> (Hugging Face)</a:t>
            </a:r>
          </a:p>
        </p:txBody>
      </p:sp>
    </p:spTree>
    <p:extLst>
      <p:ext uri="{BB962C8B-B14F-4D97-AF65-F5344CB8AC3E}">
        <p14:creationId xmlns:p14="http://schemas.microsoft.com/office/powerpoint/2010/main" val="3684927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39630A-42E1-46B6-BAC6-0E8420AA1E5B}"/>
              </a:ext>
            </a:extLst>
          </p:cNvPr>
          <p:cNvSpPr/>
          <p:nvPr/>
        </p:nvSpPr>
        <p:spPr>
          <a:xfrm>
            <a:off x="419100" y="1570732"/>
            <a:ext cx="8153400" cy="1077218"/>
          </a:xfrm>
          <a:prstGeom prst="rect">
            <a:avLst/>
          </a:prstGeom>
        </p:spPr>
        <p:txBody>
          <a:bodyPr wrap="square">
            <a:spAutoFit/>
          </a:bodyPr>
          <a:lstStyle/>
          <a:p>
            <a:r>
              <a:rPr lang="en-US" sz="1600" b="1" dirty="0">
                <a:solidFill>
                  <a:srgbClr val="FF0000"/>
                </a:solidFill>
              </a:rPr>
              <a:t>Cincinnati is one of the largest cities in Ohio, and home to the Cincinnati Bengals. </a:t>
            </a:r>
            <a:r>
              <a:rPr lang="en-US" sz="1600" dirty="0"/>
              <a:t>The city is also known for its great architecture, and is an important part of the region’s basketball team. The neighborhood of </a:t>
            </a:r>
            <a:r>
              <a:rPr lang="en-US" sz="1600" dirty="0" err="1">
                <a:highlight>
                  <a:srgbClr val="66FFFF"/>
                </a:highlight>
              </a:rPr>
              <a:t>Cincinnatti</a:t>
            </a:r>
            <a:r>
              <a:rPr lang="en-US" sz="1600" dirty="0"/>
              <a:t>, Ohio, is the capital of the country. Cincinnati is located at the intersection of the Ohio River and the Ohio coast. </a:t>
            </a:r>
            <a:r>
              <a:rPr lang="en-US" sz="1600" b="1" dirty="0">
                <a:solidFill>
                  <a:srgbClr val="0000FF"/>
                </a:solidFill>
              </a:rPr>
              <a:t>(</a:t>
            </a:r>
            <a:r>
              <a:rPr lang="en-US" sz="1600" b="1" dirty="0" err="1">
                <a:solidFill>
                  <a:srgbClr val="0000FF"/>
                </a:solidFill>
              </a:rPr>
              <a:t>ArXiV</a:t>
            </a:r>
            <a:r>
              <a:rPr lang="en-US" sz="1600" b="1" dirty="0">
                <a:solidFill>
                  <a:srgbClr val="0000FF"/>
                </a:solidFill>
              </a:rPr>
              <a:t>-NLP)</a:t>
            </a:r>
          </a:p>
        </p:txBody>
      </p:sp>
      <p:sp>
        <p:nvSpPr>
          <p:cNvPr id="5" name="Rectangle 4">
            <a:extLst>
              <a:ext uri="{FF2B5EF4-FFF2-40B4-BE49-F238E27FC236}">
                <a16:creationId xmlns:a16="http://schemas.microsoft.com/office/drawing/2014/main" id="{54146C0B-8695-4F6E-A09A-8CB7ADCF39A9}"/>
              </a:ext>
            </a:extLst>
          </p:cNvPr>
          <p:cNvSpPr/>
          <p:nvPr/>
        </p:nvSpPr>
        <p:spPr>
          <a:xfrm>
            <a:off x="419100" y="2924711"/>
            <a:ext cx="8001000" cy="1569660"/>
          </a:xfrm>
          <a:prstGeom prst="rect">
            <a:avLst/>
          </a:prstGeom>
        </p:spPr>
        <p:txBody>
          <a:bodyPr wrap="square">
            <a:spAutoFit/>
          </a:bodyPr>
          <a:lstStyle/>
          <a:p>
            <a:r>
              <a:rPr lang="en-US" sz="1600" b="1" dirty="0">
                <a:solidFill>
                  <a:srgbClr val="FF0000"/>
                </a:solidFill>
              </a:rPr>
              <a:t>Cincinnati is one of the largest cities in Ohio, and home to the Cincinnati Bengals. </a:t>
            </a:r>
            <a:r>
              <a:rPr lang="en-US" sz="1600" dirty="0"/>
              <a:t>The team has four AFC North Championship games in its inaugural season, and it has won two straight Super Bowls. Cincinnati lost three straight games, but the Bengals won two straight Super Bowls, and the Bengals lost three straight Super Bowls. Cincinnati also lost its fifth Super Bowl, and its fourth Super Bowl, but has lost three straight Super Bowls , so there are plenty of reasons to think Cincinnati will have the most games of the year in 2015. </a:t>
            </a:r>
            <a:r>
              <a:rPr lang="en-US" sz="1600" b="1" dirty="0">
                <a:solidFill>
                  <a:srgbClr val="0000FF"/>
                </a:solidFill>
              </a:rPr>
              <a:t>(DistilGPT-2)</a:t>
            </a:r>
          </a:p>
        </p:txBody>
      </p:sp>
      <p:sp>
        <p:nvSpPr>
          <p:cNvPr id="6" name="Rectangle 5">
            <a:extLst>
              <a:ext uri="{FF2B5EF4-FFF2-40B4-BE49-F238E27FC236}">
                <a16:creationId xmlns:a16="http://schemas.microsoft.com/office/drawing/2014/main" id="{DFE04C20-DE31-46DF-9806-5676F5EA1EC8}"/>
              </a:ext>
            </a:extLst>
          </p:cNvPr>
          <p:cNvSpPr/>
          <p:nvPr/>
        </p:nvSpPr>
        <p:spPr>
          <a:xfrm>
            <a:off x="381000" y="4771132"/>
            <a:ext cx="8382000" cy="1077218"/>
          </a:xfrm>
          <a:prstGeom prst="rect">
            <a:avLst/>
          </a:prstGeom>
        </p:spPr>
        <p:txBody>
          <a:bodyPr wrap="square">
            <a:spAutoFit/>
          </a:bodyPr>
          <a:lstStyle/>
          <a:p>
            <a:r>
              <a:rPr lang="en-US" sz="1600" b="1" dirty="0">
                <a:solidFill>
                  <a:srgbClr val="FF0000"/>
                </a:solidFill>
              </a:rPr>
              <a:t>Cincinnati is one of the largest cities in Ohio, and home to the Cincinnati Bengals. </a:t>
            </a:r>
            <a:r>
              <a:rPr lang="en-US" sz="1600" dirty="0"/>
              <a:t>Cincinnati is also a great place to live and visit , making it the number one city to visit in the United States, according to Trip Advisor. The Cincinnati metropolitan area is home to the University of Cincinnati and the University of Cincinnati Medical Center.</a:t>
            </a:r>
            <a:r>
              <a:rPr lang="en-US" sz="1600" dirty="0">
                <a:solidFill>
                  <a:srgbClr val="0000FF"/>
                </a:solidFill>
              </a:rPr>
              <a:t> </a:t>
            </a:r>
            <a:r>
              <a:rPr lang="en-US" sz="1600" b="1" dirty="0">
                <a:solidFill>
                  <a:srgbClr val="0000FF"/>
                </a:solidFill>
              </a:rPr>
              <a:t>(GPT-2)</a:t>
            </a:r>
          </a:p>
        </p:txBody>
      </p:sp>
      <p:sp>
        <p:nvSpPr>
          <p:cNvPr id="7" name="TextBox 6">
            <a:extLst>
              <a:ext uri="{FF2B5EF4-FFF2-40B4-BE49-F238E27FC236}">
                <a16:creationId xmlns:a16="http://schemas.microsoft.com/office/drawing/2014/main" id="{49471C58-6F76-4698-97C3-B5B76C12E090}"/>
              </a:ext>
            </a:extLst>
          </p:cNvPr>
          <p:cNvSpPr txBox="1"/>
          <p:nvPr/>
        </p:nvSpPr>
        <p:spPr>
          <a:xfrm>
            <a:off x="428625" y="990600"/>
            <a:ext cx="5061194"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hlinkClick r:id="rId2"/>
              </a:rPr>
              <a:t>Writing with the Transformer…</a:t>
            </a:r>
            <a:r>
              <a:rPr lang="en-US" sz="2000" b="1" dirty="0">
                <a:solidFill>
                  <a:srgbClr val="FF0000"/>
                </a:solidFill>
                <a:cs typeface="Times New Roman" panose="02020603050405020304" pitchFamily="18" charset="0"/>
              </a:rPr>
              <a:t> (Hugging Face)</a:t>
            </a:r>
          </a:p>
        </p:txBody>
      </p:sp>
    </p:spTree>
    <p:extLst>
      <p:ext uri="{BB962C8B-B14F-4D97-AF65-F5344CB8AC3E}">
        <p14:creationId xmlns:p14="http://schemas.microsoft.com/office/powerpoint/2010/main" val="2107287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24000" y="805190"/>
            <a:ext cx="6407780"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Machine Learning vs Natural Intelligence?</a:t>
            </a:r>
          </a:p>
        </p:txBody>
      </p:sp>
      <p:sp>
        <p:nvSpPr>
          <p:cNvPr id="5" name="TextBox 4"/>
          <p:cNvSpPr txBox="1"/>
          <p:nvPr/>
        </p:nvSpPr>
        <p:spPr>
          <a:xfrm>
            <a:off x="457200" y="1447800"/>
            <a:ext cx="4114800" cy="5109091"/>
          </a:xfrm>
          <a:prstGeom prst="rect">
            <a:avLst/>
          </a:prstGeom>
          <a:solidFill>
            <a:schemeClr val="accent6">
              <a:lumMod val="40000"/>
              <a:lumOff val="60000"/>
            </a:schemeClr>
          </a:solidFill>
        </p:spPr>
        <p:txBody>
          <a:bodyPr wrap="square" rtlCol="0">
            <a:spAutoFit/>
          </a:bodyPr>
          <a:lstStyle/>
          <a:p>
            <a:pPr algn="ctr"/>
            <a:r>
              <a:rPr lang="en-US" sz="2000" b="1" u="sng" dirty="0">
                <a:solidFill>
                  <a:srgbClr val="FF0000"/>
                </a:solidFill>
                <a:cs typeface="Times New Roman" panose="02020603050405020304" pitchFamily="18" charset="0"/>
              </a:rPr>
              <a:t>Machine Learning</a:t>
            </a:r>
          </a:p>
          <a:p>
            <a:pPr marL="342900" indent="-342900">
              <a:spcBef>
                <a:spcPts val="1200"/>
              </a:spcBef>
              <a:buFont typeface="Arial" panose="020B0604020202020204" pitchFamily="34" charset="0"/>
              <a:buChar char="•"/>
            </a:pPr>
            <a:r>
              <a:rPr lang="en-US" dirty="0">
                <a:cs typeface="Times New Roman" panose="02020603050405020304" pitchFamily="18" charset="0"/>
              </a:rPr>
              <a:t>Needs a lot of data</a:t>
            </a:r>
          </a:p>
          <a:p>
            <a:pPr marL="342900" indent="-342900">
              <a:spcBef>
                <a:spcPts val="1200"/>
              </a:spcBef>
              <a:buFont typeface="Arial" panose="020B0604020202020204" pitchFamily="34" charset="0"/>
              <a:buChar char="•"/>
            </a:pPr>
            <a:r>
              <a:rPr lang="en-US" dirty="0">
                <a:cs typeface="Times New Roman" panose="02020603050405020304" pitchFamily="18" charset="0"/>
              </a:rPr>
              <a:t>Needs many iterations through the data.</a:t>
            </a:r>
          </a:p>
          <a:p>
            <a:pPr marL="342900" indent="-342900">
              <a:spcBef>
                <a:spcPts val="1200"/>
              </a:spcBef>
              <a:buFont typeface="Arial" panose="020B0604020202020204" pitchFamily="34" charset="0"/>
              <a:buChar char="•"/>
            </a:pPr>
            <a:r>
              <a:rPr lang="en-US" dirty="0">
                <a:cs typeface="Times New Roman" panose="02020603050405020304" pitchFamily="18" charset="0"/>
              </a:rPr>
              <a:t>Data needs off-line storage.</a:t>
            </a:r>
          </a:p>
          <a:p>
            <a:pPr marL="342900" indent="-342900">
              <a:spcBef>
                <a:spcPts val="1200"/>
              </a:spcBef>
              <a:buFont typeface="Arial" panose="020B0604020202020204" pitchFamily="34" charset="0"/>
              <a:buChar char="•"/>
            </a:pPr>
            <a:r>
              <a:rPr lang="en-US" dirty="0">
                <a:cs typeface="Times New Roman" panose="02020603050405020304" pitchFamily="18" charset="0"/>
              </a:rPr>
              <a:t>Trained for specific tasks with little task generalization.</a:t>
            </a:r>
          </a:p>
          <a:p>
            <a:pPr marL="342900" indent="-342900">
              <a:spcBef>
                <a:spcPts val="1200"/>
              </a:spcBef>
              <a:buFont typeface="Arial" panose="020B0604020202020204" pitchFamily="34" charset="0"/>
              <a:buChar char="•"/>
            </a:pPr>
            <a:r>
              <a:rPr lang="en-US" dirty="0">
                <a:cs typeface="Times New Roman" panose="02020603050405020304" pitchFamily="18" charset="0"/>
              </a:rPr>
              <a:t>Inherently integrated.</a:t>
            </a:r>
          </a:p>
          <a:p>
            <a:pPr marL="342900" indent="-342900">
              <a:spcBef>
                <a:spcPts val="1200"/>
              </a:spcBef>
              <a:buFont typeface="Arial" panose="020B0604020202020204" pitchFamily="34" charset="0"/>
              <a:buChar char="•"/>
            </a:pPr>
            <a:r>
              <a:rPr lang="en-US" dirty="0">
                <a:cs typeface="Times New Roman" panose="02020603050405020304" pitchFamily="18" charset="0"/>
              </a:rPr>
              <a:t>Driven by specific/explicit goals</a:t>
            </a:r>
          </a:p>
          <a:p>
            <a:pPr marL="342900" indent="-342900">
              <a:spcBef>
                <a:spcPts val="1200"/>
              </a:spcBef>
              <a:buFont typeface="Arial" panose="020B0604020202020204" pitchFamily="34" charset="0"/>
              <a:buChar char="•"/>
            </a:pPr>
            <a:r>
              <a:rPr lang="en-US" dirty="0">
                <a:cs typeface="Times New Roman" panose="02020603050405020304" pitchFamily="18" charset="0"/>
              </a:rPr>
              <a:t>Converges to a function and stops.</a:t>
            </a:r>
          </a:p>
          <a:p>
            <a:pPr marL="342900" indent="-342900">
              <a:spcBef>
                <a:spcPts val="1200"/>
              </a:spcBef>
              <a:buFont typeface="Arial" panose="020B0604020202020204" pitchFamily="34" charset="0"/>
              <a:buChar char="•"/>
            </a:pPr>
            <a:r>
              <a:rPr lang="en-US" dirty="0">
                <a:cs typeface="Times New Roman" panose="02020603050405020304" pitchFamily="18" charset="0"/>
              </a:rPr>
              <a:t>Learning decreases learning potential.</a:t>
            </a:r>
          </a:p>
          <a:p>
            <a:pPr marL="342900" indent="-342900">
              <a:spcBef>
                <a:spcPts val="1200"/>
              </a:spcBef>
              <a:buFont typeface="Arial" panose="020B0604020202020204" pitchFamily="34" charset="0"/>
              <a:buChar char="•"/>
            </a:pPr>
            <a:r>
              <a:rPr lang="en-US" dirty="0">
                <a:cs typeface="Times New Roman" panose="02020603050405020304" pitchFamily="18" charset="0"/>
              </a:rPr>
              <a:t>Subject to catastrophic forgetting when capacity is exceeded.</a:t>
            </a:r>
          </a:p>
        </p:txBody>
      </p:sp>
      <p:sp>
        <p:nvSpPr>
          <p:cNvPr id="6" name="TextBox 5"/>
          <p:cNvSpPr txBox="1"/>
          <p:nvPr/>
        </p:nvSpPr>
        <p:spPr>
          <a:xfrm>
            <a:off x="4747369" y="1447800"/>
            <a:ext cx="4114800" cy="5109091"/>
          </a:xfrm>
          <a:prstGeom prst="rect">
            <a:avLst/>
          </a:prstGeom>
          <a:solidFill>
            <a:schemeClr val="accent1">
              <a:lumMod val="40000"/>
              <a:lumOff val="60000"/>
            </a:schemeClr>
          </a:solidFill>
        </p:spPr>
        <p:txBody>
          <a:bodyPr wrap="square" rtlCol="0">
            <a:spAutoFit/>
          </a:bodyPr>
          <a:lstStyle/>
          <a:p>
            <a:pPr algn="ctr"/>
            <a:r>
              <a:rPr lang="en-US" sz="2000" b="1" u="sng" dirty="0">
                <a:solidFill>
                  <a:srgbClr val="FF0000"/>
                </a:solidFill>
                <a:cs typeface="Times New Roman" panose="02020603050405020304" pitchFamily="18" charset="0"/>
              </a:rPr>
              <a:t>Natural Intelligence</a:t>
            </a:r>
          </a:p>
          <a:p>
            <a:pPr marL="342900" indent="-342900">
              <a:spcBef>
                <a:spcPts val="1200"/>
              </a:spcBef>
              <a:buFont typeface="Arial" panose="020B0604020202020204" pitchFamily="34" charset="0"/>
              <a:buChar char="•"/>
            </a:pPr>
            <a:r>
              <a:rPr lang="en-US" dirty="0">
                <a:cs typeface="Times New Roman" panose="02020603050405020304" pitchFamily="18" charset="0"/>
              </a:rPr>
              <a:t>Needs very little data</a:t>
            </a:r>
          </a:p>
          <a:p>
            <a:pPr marL="342900" indent="-342900">
              <a:spcBef>
                <a:spcPts val="1200"/>
              </a:spcBef>
              <a:buFont typeface="Arial" panose="020B0604020202020204" pitchFamily="34" charset="0"/>
              <a:buChar char="•"/>
            </a:pPr>
            <a:r>
              <a:rPr lang="en-US" dirty="0">
                <a:cs typeface="Times New Roman" panose="02020603050405020304" pitchFamily="18" charset="0"/>
              </a:rPr>
              <a:t>Learns in a few trials – or even a single trial.</a:t>
            </a:r>
          </a:p>
          <a:p>
            <a:pPr marL="342900" indent="-342900">
              <a:spcBef>
                <a:spcPts val="1200"/>
              </a:spcBef>
              <a:buFont typeface="Arial" panose="020B0604020202020204" pitchFamily="34" charset="0"/>
              <a:buChar char="•"/>
            </a:pPr>
            <a:r>
              <a:rPr lang="en-US" dirty="0">
                <a:cs typeface="Times New Roman" panose="02020603050405020304" pitchFamily="18" charset="0"/>
              </a:rPr>
              <a:t>Almost all data is on-line.</a:t>
            </a:r>
          </a:p>
          <a:p>
            <a:pPr marL="342900" indent="-342900">
              <a:spcBef>
                <a:spcPts val="1200"/>
              </a:spcBef>
              <a:buFont typeface="Arial" panose="020B0604020202020204" pitchFamily="34" charset="0"/>
              <a:buChar char="•"/>
            </a:pPr>
            <a:r>
              <a:rPr lang="en-US" dirty="0">
                <a:cs typeface="Times New Roman" panose="02020603050405020304" pitchFamily="18" charset="0"/>
              </a:rPr>
              <a:t>Versatile - acquires task-independent capabilities.</a:t>
            </a:r>
          </a:p>
          <a:p>
            <a:pPr marL="342900" indent="-342900">
              <a:spcBef>
                <a:spcPts val="1200"/>
              </a:spcBef>
              <a:buFont typeface="Arial" panose="020B0604020202020204" pitchFamily="34" charset="0"/>
              <a:buChar char="•"/>
            </a:pPr>
            <a:r>
              <a:rPr lang="en-US" dirty="0">
                <a:cs typeface="Times New Roman" panose="02020603050405020304" pitchFamily="18" charset="0"/>
              </a:rPr>
              <a:t>Not integrated.</a:t>
            </a:r>
          </a:p>
          <a:p>
            <a:pPr marL="342900" indent="-342900">
              <a:spcBef>
                <a:spcPts val="1200"/>
              </a:spcBef>
              <a:buFont typeface="Arial" panose="020B0604020202020204" pitchFamily="34" charset="0"/>
              <a:buChar char="•"/>
            </a:pPr>
            <a:r>
              <a:rPr lang="en-US" dirty="0">
                <a:cs typeface="Times New Roman" panose="02020603050405020304" pitchFamily="18" charset="0"/>
              </a:rPr>
              <a:t>Driven by internal motivations.</a:t>
            </a:r>
          </a:p>
          <a:p>
            <a:pPr marL="342900" indent="-342900">
              <a:spcBef>
                <a:spcPts val="1200"/>
              </a:spcBef>
              <a:buFont typeface="Arial" panose="020B0604020202020204" pitchFamily="34" charset="0"/>
              <a:buChar char="•"/>
            </a:pPr>
            <a:r>
              <a:rPr lang="en-US" dirty="0">
                <a:cs typeface="Times New Roman" panose="02020603050405020304" pitchFamily="18" charset="0"/>
              </a:rPr>
              <a:t>Performs lifelong learning.</a:t>
            </a:r>
          </a:p>
          <a:p>
            <a:pPr marL="342900" indent="-342900">
              <a:spcBef>
                <a:spcPts val="1200"/>
              </a:spcBef>
              <a:buFont typeface="Arial" panose="020B0604020202020204" pitchFamily="34" charset="0"/>
              <a:buChar char="•"/>
            </a:pPr>
            <a:r>
              <a:rPr lang="en-US" dirty="0">
                <a:cs typeface="Times New Roman" panose="02020603050405020304" pitchFamily="18" charset="0"/>
              </a:rPr>
              <a:t>Learning increases learning potential.</a:t>
            </a:r>
          </a:p>
          <a:p>
            <a:pPr marL="342900" indent="-342900">
              <a:spcBef>
                <a:spcPts val="1200"/>
              </a:spcBef>
              <a:buFont typeface="Arial" panose="020B0604020202020204" pitchFamily="34" charset="0"/>
              <a:buChar char="•"/>
            </a:pPr>
            <a:r>
              <a:rPr lang="en-US" dirty="0">
                <a:cs typeface="Times New Roman" panose="02020603050405020304" pitchFamily="18" charset="0"/>
              </a:rPr>
              <a:t>Builds deeper layers of capability over its lifetime.</a:t>
            </a:r>
          </a:p>
        </p:txBody>
      </p:sp>
    </p:spTree>
    <p:extLst>
      <p:ext uri="{BB962C8B-B14F-4D97-AF65-F5344CB8AC3E}">
        <p14:creationId xmlns:p14="http://schemas.microsoft.com/office/powerpoint/2010/main" val="1172524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A6B62E-C1A7-420A-94C4-FCFC5FFD247D}"/>
              </a:ext>
            </a:extLst>
          </p:cNvPr>
          <p:cNvSpPr txBox="1"/>
          <p:nvPr/>
        </p:nvSpPr>
        <p:spPr>
          <a:xfrm>
            <a:off x="448128" y="1600200"/>
            <a:ext cx="8247743" cy="470898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Program-Processor Duality: </a:t>
            </a:r>
            <a:r>
              <a:rPr lang="en-US" sz="2000" dirty="0">
                <a:cs typeface="Times New Roman" panose="02020603050405020304" pitchFamily="18" charset="0"/>
              </a:rPr>
              <a:t>General intelligence (mind) can be implemented as a set of programs on a sufficiently powerful generic processor (body).</a:t>
            </a:r>
          </a:p>
          <a:p>
            <a:pPr marL="342900" indent="-342900">
              <a:buFont typeface="Arial" panose="020B0604020202020204" pitchFamily="34" charset="0"/>
              <a:buChar char="•"/>
            </a:pPr>
            <a:endParaRPr lang="en-US" sz="2000" dirty="0">
              <a:cs typeface="Times New Roman" panose="02020603050405020304" pitchFamily="18" charset="0"/>
            </a:endParaRPr>
          </a:p>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Prescriptive Autonomy: </a:t>
            </a:r>
            <a:r>
              <a:rPr lang="en-US" sz="2000" dirty="0">
                <a:cs typeface="Times New Roman" panose="02020603050405020304" pitchFamily="18" charset="0"/>
              </a:rPr>
              <a:t>It is possible to build truly intelligent systems that will always do what we want them to do.</a:t>
            </a:r>
          </a:p>
          <a:p>
            <a:pPr marL="342900" indent="-342900">
              <a:buFont typeface="Arial" panose="020B0604020202020204" pitchFamily="34" charset="0"/>
              <a:buChar char="•"/>
            </a:pPr>
            <a:endParaRPr lang="en-US" sz="2000" dirty="0">
              <a:cs typeface="Times New Roman" panose="02020603050405020304" pitchFamily="18" charset="0"/>
            </a:endParaRPr>
          </a:p>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Functional Reductionism: </a:t>
            </a:r>
            <a:r>
              <a:rPr lang="en-US" sz="2000" dirty="0">
                <a:cs typeface="Times New Roman" panose="02020603050405020304" pitchFamily="18" charset="0"/>
              </a:rPr>
              <a:t>Intelligence is a collection of specific abilities with pre-defined purposes that can be understood individually, implemented separately, and then combined.</a:t>
            </a:r>
          </a:p>
          <a:p>
            <a:pPr marL="342900" indent="-342900">
              <a:buFont typeface="Arial" panose="020B0604020202020204" pitchFamily="34" charset="0"/>
              <a:buChar char="•"/>
            </a:pPr>
            <a:endParaRPr lang="en-US" sz="2000" dirty="0">
              <a:cs typeface="Times New Roman" panose="02020603050405020304" pitchFamily="18" charset="0"/>
            </a:endParaRPr>
          </a:p>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Rationality:</a:t>
            </a:r>
            <a:r>
              <a:rPr lang="en-US" sz="2000" dirty="0">
                <a:cs typeface="Times New Roman" panose="02020603050405020304" pitchFamily="18" charset="0"/>
              </a:rPr>
              <a:t> The goal of intelligence is to make optimal decisions.</a:t>
            </a:r>
          </a:p>
          <a:p>
            <a:pPr marL="342900" indent="-342900">
              <a:buFont typeface="Arial" panose="020B0604020202020204" pitchFamily="34" charset="0"/>
              <a:buChar char="•"/>
            </a:pPr>
            <a:endParaRPr lang="en-US" sz="2000" dirty="0">
              <a:cs typeface="Times New Roman" panose="02020603050405020304" pitchFamily="18" charset="0"/>
            </a:endParaRPr>
          </a:p>
          <a:p>
            <a:pPr marL="342900" indent="-342900">
              <a:buFont typeface="Arial" panose="020B0604020202020204" pitchFamily="34" charset="0"/>
              <a:buChar char="•"/>
            </a:pPr>
            <a:r>
              <a:rPr lang="en-US" sz="2000" b="1" dirty="0">
                <a:solidFill>
                  <a:srgbClr val="FF0000"/>
                </a:solidFill>
                <a:cs typeface="Times New Roman" panose="02020603050405020304" pitchFamily="18" charset="0"/>
              </a:rPr>
              <a:t>Shallow Adaptation:</a:t>
            </a:r>
            <a:r>
              <a:rPr lang="en-US" sz="2000" dirty="0">
                <a:cs typeface="Times New Roman" panose="02020603050405020304" pitchFamily="18" charset="0"/>
              </a:rPr>
              <a:t> </a:t>
            </a:r>
            <a:r>
              <a:rPr lang="en-US" sz="2000" b="1" dirty="0">
                <a:solidFill>
                  <a:srgbClr val="FF0000"/>
                </a:solidFill>
                <a:cs typeface="Times New Roman" panose="02020603050405020304" pitchFamily="18" charset="0"/>
              </a:rPr>
              <a:t> </a:t>
            </a:r>
            <a:r>
              <a:rPr lang="en-US" sz="2000" dirty="0">
                <a:cs typeface="Times New Roman" panose="02020603050405020304" pitchFamily="18" charset="0"/>
              </a:rPr>
              <a:t>Intelligence can be learned from scratch by a sufficiently complex agent.</a:t>
            </a:r>
          </a:p>
        </p:txBody>
      </p:sp>
      <p:sp>
        <p:nvSpPr>
          <p:cNvPr id="4" name="Text Box 2">
            <a:extLst>
              <a:ext uri="{FF2B5EF4-FFF2-40B4-BE49-F238E27FC236}">
                <a16:creationId xmlns:a16="http://schemas.microsoft.com/office/drawing/2014/main" id="{8A430F28-460D-4804-A46E-4701062DD85D}"/>
              </a:ext>
            </a:extLst>
          </p:cNvPr>
          <p:cNvSpPr txBox="1">
            <a:spLocks noChangeArrowheads="1"/>
          </p:cNvSpPr>
          <p:nvPr/>
        </p:nvSpPr>
        <p:spPr bwMode="auto">
          <a:xfrm>
            <a:off x="1765974" y="838200"/>
            <a:ext cx="5612049"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Five Fallacies (?) of AI (among many)</a:t>
            </a:r>
          </a:p>
        </p:txBody>
      </p:sp>
    </p:spTree>
    <p:extLst>
      <p:ext uri="{BB962C8B-B14F-4D97-AF65-F5344CB8AC3E}">
        <p14:creationId xmlns:p14="http://schemas.microsoft.com/office/powerpoint/2010/main" val="385004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7EB028-3396-4459-87A9-1BD04AB789B3}"/>
              </a:ext>
            </a:extLst>
          </p:cNvPr>
          <p:cNvSpPr txBox="1"/>
          <p:nvPr/>
        </p:nvSpPr>
        <p:spPr>
          <a:xfrm>
            <a:off x="375557" y="829776"/>
            <a:ext cx="8458200" cy="2446824"/>
          </a:xfrm>
          <a:prstGeom prst="rect">
            <a:avLst/>
          </a:prstGeom>
          <a:noFill/>
        </p:spPr>
        <p:txBody>
          <a:bodyPr wrap="square" rtlCol="0">
            <a:spAutoFit/>
          </a:bodyPr>
          <a:lstStyle/>
          <a:p>
            <a:r>
              <a:rPr lang="en-US" sz="2000" b="1" dirty="0">
                <a:solidFill>
                  <a:srgbClr val="FF0000"/>
                </a:solidFill>
                <a:cs typeface="Times New Roman" panose="02020603050405020304" pitchFamily="18" charset="0"/>
              </a:rPr>
              <a:t>Current AI:</a:t>
            </a:r>
          </a:p>
          <a:p>
            <a:pPr marL="342900" indent="-342900">
              <a:spcBef>
                <a:spcPts val="600"/>
              </a:spcBef>
              <a:buFont typeface="Arial" panose="020B0604020202020204" pitchFamily="34" charset="0"/>
              <a:buChar char="•"/>
            </a:pPr>
            <a:r>
              <a:rPr lang="en-US" dirty="0">
                <a:cs typeface="Times New Roman" panose="02020603050405020304" pitchFamily="18" charset="0"/>
              </a:rPr>
              <a:t>Trains complex systems for </a:t>
            </a:r>
            <a:r>
              <a:rPr lang="en-US" b="1" i="1" u="sng" dirty="0">
                <a:cs typeface="Times New Roman" panose="02020603050405020304" pitchFamily="18" charset="0"/>
              </a:rPr>
              <a:t>specific </a:t>
            </a:r>
            <a:r>
              <a:rPr lang="en-US" dirty="0">
                <a:cs typeface="Times New Roman" panose="02020603050405020304" pitchFamily="18" charset="0"/>
              </a:rPr>
              <a:t>(human) purposes.</a:t>
            </a:r>
          </a:p>
          <a:p>
            <a:pPr marL="342900" indent="-342900">
              <a:spcBef>
                <a:spcPts val="600"/>
              </a:spcBef>
              <a:buFont typeface="Arial" panose="020B0604020202020204" pitchFamily="34" charset="0"/>
              <a:buChar char="•"/>
            </a:pPr>
            <a:r>
              <a:rPr lang="en-US" dirty="0">
                <a:cs typeface="Times New Roman" panose="02020603050405020304" pitchFamily="18" charset="0"/>
              </a:rPr>
              <a:t>Starts with naïve systems and hopes that they can infer complex solutions from lots of training on lots of data.</a:t>
            </a:r>
          </a:p>
          <a:p>
            <a:pPr marL="342900" indent="-342900">
              <a:spcBef>
                <a:spcPts val="600"/>
              </a:spcBef>
              <a:buFont typeface="Arial" panose="020B0604020202020204" pitchFamily="34" charset="0"/>
              <a:buChar char="•"/>
            </a:pPr>
            <a:r>
              <a:rPr lang="en-US" dirty="0">
                <a:cs typeface="Times New Roman" panose="02020603050405020304" pitchFamily="18" charset="0"/>
              </a:rPr>
              <a:t>Tries to ensure that the systems are completely reliable.</a:t>
            </a:r>
          </a:p>
          <a:p>
            <a:pPr marL="342900" indent="-342900">
              <a:spcBef>
                <a:spcPts val="600"/>
              </a:spcBef>
              <a:buFont typeface="Arial" panose="020B0604020202020204" pitchFamily="34" charset="0"/>
              <a:buChar char="•"/>
            </a:pPr>
            <a:r>
              <a:rPr lang="en-US" dirty="0">
                <a:cs typeface="Times New Roman" panose="02020603050405020304" pitchFamily="18" charset="0"/>
              </a:rPr>
              <a:t>Tries to ensure that the systems function exactly as we desire.</a:t>
            </a:r>
          </a:p>
          <a:p>
            <a:pPr marL="342900" indent="-342900">
              <a:spcBef>
                <a:spcPts val="600"/>
              </a:spcBef>
              <a:buFont typeface="Arial" panose="020B0604020202020204" pitchFamily="34" charset="0"/>
              <a:buChar char="•"/>
            </a:pPr>
            <a:r>
              <a:rPr lang="en-US" dirty="0">
                <a:cs typeface="Times New Roman" panose="02020603050405020304" pitchFamily="18" charset="0"/>
              </a:rPr>
              <a:t>Looks for systems whose outcomes can be explained causally.</a:t>
            </a:r>
          </a:p>
        </p:txBody>
      </p:sp>
      <p:sp>
        <p:nvSpPr>
          <p:cNvPr id="3" name="TextBox 2">
            <a:extLst>
              <a:ext uri="{FF2B5EF4-FFF2-40B4-BE49-F238E27FC236}">
                <a16:creationId xmlns:a16="http://schemas.microsoft.com/office/drawing/2014/main" id="{C0B02FCF-BF78-4EC3-BF9C-453974B61359}"/>
              </a:ext>
            </a:extLst>
          </p:cNvPr>
          <p:cNvSpPr txBox="1"/>
          <p:nvPr/>
        </p:nvSpPr>
        <p:spPr>
          <a:xfrm>
            <a:off x="375557" y="3429000"/>
            <a:ext cx="8458200" cy="2723823"/>
          </a:xfrm>
          <a:prstGeom prst="rect">
            <a:avLst/>
          </a:prstGeom>
          <a:noFill/>
        </p:spPr>
        <p:txBody>
          <a:bodyPr wrap="square" rtlCol="0">
            <a:spAutoFit/>
          </a:bodyPr>
          <a:lstStyle/>
          <a:p>
            <a:r>
              <a:rPr lang="en-US" sz="2000" b="1" dirty="0">
                <a:solidFill>
                  <a:srgbClr val="FF0000"/>
                </a:solidFill>
                <a:cs typeface="Times New Roman" panose="02020603050405020304" pitchFamily="18" charset="0"/>
              </a:rPr>
              <a:t>Meanwhile, natural intelligent systems:</a:t>
            </a:r>
          </a:p>
          <a:p>
            <a:pPr marL="342900" indent="-342900">
              <a:spcBef>
                <a:spcPts val="600"/>
              </a:spcBef>
              <a:buFont typeface="Arial" panose="020B0604020202020204" pitchFamily="34" charset="0"/>
              <a:buChar char="•"/>
            </a:pPr>
            <a:r>
              <a:rPr lang="en-US" dirty="0">
                <a:cs typeface="Times New Roman" panose="02020603050405020304" pitchFamily="18" charset="0"/>
              </a:rPr>
              <a:t>Have integrated, versatile, general intelligence that can quickly train itself for unforeseen tasks.</a:t>
            </a:r>
          </a:p>
          <a:p>
            <a:pPr marL="342900" indent="-342900">
              <a:spcBef>
                <a:spcPts val="600"/>
              </a:spcBef>
              <a:buFont typeface="Arial" panose="020B0604020202020204" pitchFamily="34" charset="0"/>
              <a:buChar char="•"/>
            </a:pPr>
            <a:r>
              <a:rPr lang="en-US" dirty="0">
                <a:cs typeface="Times New Roman" panose="02020603050405020304" pitchFamily="18" charset="0"/>
              </a:rPr>
              <a:t>Rely on priors configured by evolution and development to learn rapidly with very little data. </a:t>
            </a:r>
          </a:p>
          <a:p>
            <a:pPr marL="342900" indent="-342900">
              <a:spcBef>
                <a:spcPts val="600"/>
              </a:spcBef>
              <a:buFont typeface="Arial" panose="020B0604020202020204" pitchFamily="34" charset="0"/>
              <a:buChar char="•"/>
            </a:pPr>
            <a:r>
              <a:rPr lang="en-US" dirty="0">
                <a:cs typeface="Times New Roman" panose="02020603050405020304" pitchFamily="18" charset="0"/>
              </a:rPr>
              <a:t>Are not completely reliable.</a:t>
            </a:r>
          </a:p>
          <a:p>
            <a:pPr marL="342900" indent="-342900">
              <a:spcBef>
                <a:spcPts val="600"/>
              </a:spcBef>
              <a:buFont typeface="Arial" panose="020B0604020202020204" pitchFamily="34" charset="0"/>
              <a:buChar char="•"/>
            </a:pPr>
            <a:r>
              <a:rPr lang="en-US" dirty="0">
                <a:cs typeface="Times New Roman" panose="02020603050405020304" pitchFamily="18" charset="0"/>
              </a:rPr>
              <a:t>Often have unpredictable behavior.</a:t>
            </a:r>
          </a:p>
          <a:p>
            <a:pPr marL="342900" indent="-342900">
              <a:spcBef>
                <a:spcPts val="600"/>
              </a:spcBef>
              <a:buFont typeface="Arial" panose="020B0604020202020204" pitchFamily="34" charset="0"/>
              <a:buChar char="•"/>
            </a:pPr>
            <a:r>
              <a:rPr lang="en-US" dirty="0">
                <a:cs typeface="Times New Roman" panose="02020603050405020304" pitchFamily="18" charset="0"/>
              </a:rPr>
              <a:t>Often behave in ways that cannot be explained – even by themselves.</a:t>
            </a:r>
          </a:p>
        </p:txBody>
      </p:sp>
      <p:sp>
        <p:nvSpPr>
          <p:cNvPr id="5" name="TextBox 4">
            <a:extLst>
              <a:ext uri="{FF2B5EF4-FFF2-40B4-BE49-F238E27FC236}">
                <a16:creationId xmlns:a16="http://schemas.microsoft.com/office/drawing/2014/main" id="{11D21284-037F-4119-BCDB-65BD1FDF6295}"/>
              </a:ext>
            </a:extLst>
          </p:cNvPr>
          <p:cNvSpPr txBox="1"/>
          <p:nvPr/>
        </p:nvSpPr>
        <p:spPr>
          <a:xfrm>
            <a:off x="619105" y="6096000"/>
            <a:ext cx="3035383" cy="400110"/>
          </a:xfrm>
          <a:prstGeom prst="rect">
            <a:avLst/>
          </a:prstGeom>
          <a:noFill/>
        </p:spPr>
        <p:txBody>
          <a:bodyPr wrap="none" rtlCol="0">
            <a:spAutoFit/>
          </a:bodyPr>
          <a:lstStyle/>
          <a:p>
            <a:r>
              <a:rPr lang="en-US" sz="2000" dirty="0">
                <a:cs typeface="Times New Roman" panose="02020603050405020304" pitchFamily="18" charset="0"/>
              </a:rPr>
              <a:t>AI is still missing something</a:t>
            </a:r>
          </a:p>
        </p:txBody>
      </p:sp>
      <p:sp>
        <p:nvSpPr>
          <p:cNvPr id="6" name="Arrow: Right 5">
            <a:extLst>
              <a:ext uri="{FF2B5EF4-FFF2-40B4-BE49-F238E27FC236}">
                <a16:creationId xmlns:a16="http://schemas.microsoft.com/office/drawing/2014/main" id="{2D97B92C-2A11-4D53-813D-475822BBAE51}"/>
              </a:ext>
            </a:extLst>
          </p:cNvPr>
          <p:cNvSpPr/>
          <p:nvPr/>
        </p:nvSpPr>
        <p:spPr>
          <a:xfrm>
            <a:off x="3732244" y="6273195"/>
            <a:ext cx="457200" cy="45719"/>
          </a:xfrm>
          <a:prstGeom prst="rightArrow">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C27433-59A9-4A1D-AA81-4FB74F16DDE5}"/>
              </a:ext>
            </a:extLst>
          </p:cNvPr>
          <p:cNvSpPr txBox="1"/>
          <p:nvPr/>
        </p:nvSpPr>
        <p:spPr>
          <a:xfrm>
            <a:off x="4267200" y="6096000"/>
            <a:ext cx="3870547"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Artificial General Intelligence (AGI)</a:t>
            </a:r>
          </a:p>
        </p:txBody>
      </p:sp>
      <p:sp>
        <p:nvSpPr>
          <p:cNvPr id="8" name="Rectangle 7">
            <a:extLst>
              <a:ext uri="{FF2B5EF4-FFF2-40B4-BE49-F238E27FC236}">
                <a16:creationId xmlns:a16="http://schemas.microsoft.com/office/drawing/2014/main" id="{5E1C9231-233A-4B93-AC78-18EB82B3C7FB}"/>
              </a:ext>
            </a:extLst>
          </p:cNvPr>
          <p:cNvSpPr/>
          <p:nvPr/>
        </p:nvSpPr>
        <p:spPr>
          <a:xfrm>
            <a:off x="619105" y="6096000"/>
            <a:ext cx="7518641" cy="40011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71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38F771-7EA6-4A80-B433-1733B04B9A64}"/>
              </a:ext>
            </a:extLst>
          </p:cNvPr>
          <p:cNvSpPr txBox="1"/>
          <p:nvPr/>
        </p:nvSpPr>
        <p:spPr>
          <a:xfrm>
            <a:off x="685800" y="3543180"/>
            <a:ext cx="5145576" cy="400110"/>
          </a:xfrm>
          <a:prstGeom prst="rect">
            <a:avLst/>
          </a:prstGeom>
          <a:noFill/>
        </p:spPr>
        <p:txBody>
          <a:bodyPr wrap="none" rtlCol="0">
            <a:spAutoFit/>
          </a:bodyPr>
          <a:lstStyle/>
          <a:p>
            <a:r>
              <a:rPr lang="en-US" sz="2000" dirty="0">
                <a:cs typeface="Times New Roman" panose="02020603050405020304" pitchFamily="18" charset="0"/>
                <a:hlinkClick r:id="rId2"/>
              </a:rPr>
              <a:t>An AI system to learn to emulate any algorithm.</a:t>
            </a:r>
            <a:endParaRPr lang="en-US" sz="2000" dirty="0">
              <a:cs typeface="Times New Roman" panose="02020603050405020304" pitchFamily="18" charset="0"/>
            </a:endParaRPr>
          </a:p>
        </p:txBody>
      </p:sp>
      <p:sp>
        <p:nvSpPr>
          <p:cNvPr id="5" name="TextBox 4">
            <a:extLst>
              <a:ext uri="{FF2B5EF4-FFF2-40B4-BE49-F238E27FC236}">
                <a16:creationId xmlns:a16="http://schemas.microsoft.com/office/drawing/2014/main" id="{B4FF052C-6472-4F7C-93B0-30B3595DD34B}"/>
              </a:ext>
            </a:extLst>
          </p:cNvPr>
          <p:cNvSpPr txBox="1"/>
          <p:nvPr/>
        </p:nvSpPr>
        <p:spPr>
          <a:xfrm>
            <a:off x="685800" y="2763703"/>
            <a:ext cx="7575472" cy="400110"/>
          </a:xfrm>
          <a:prstGeom prst="rect">
            <a:avLst/>
          </a:prstGeom>
          <a:noFill/>
        </p:spPr>
        <p:txBody>
          <a:bodyPr wrap="none" rtlCol="0">
            <a:spAutoFit/>
          </a:bodyPr>
          <a:lstStyle/>
          <a:p>
            <a:r>
              <a:rPr lang="en-US" sz="2000" dirty="0">
                <a:cs typeface="Times New Roman" panose="02020603050405020304" pitchFamily="18" charset="0"/>
                <a:hlinkClick r:id="rId3"/>
              </a:rPr>
              <a:t>A 530-billion parameter natural language system (Megatron-Turin NLG)</a:t>
            </a:r>
            <a:endParaRPr lang="en-US" sz="2000" dirty="0">
              <a:cs typeface="Times New Roman" panose="02020603050405020304" pitchFamily="18" charset="0"/>
            </a:endParaRPr>
          </a:p>
        </p:txBody>
      </p:sp>
      <p:sp>
        <p:nvSpPr>
          <p:cNvPr id="6" name="TextBox 5">
            <a:extLst>
              <a:ext uri="{FF2B5EF4-FFF2-40B4-BE49-F238E27FC236}">
                <a16:creationId xmlns:a16="http://schemas.microsoft.com/office/drawing/2014/main" id="{7AE706F0-8AB5-40FA-B4BF-D3DB7A0A1EE0}"/>
              </a:ext>
            </a:extLst>
          </p:cNvPr>
          <p:cNvSpPr txBox="1"/>
          <p:nvPr/>
        </p:nvSpPr>
        <p:spPr>
          <a:xfrm>
            <a:off x="685800" y="1984226"/>
            <a:ext cx="8048422" cy="400110"/>
          </a:xfrm>
          <a:prstGeom prst="rect">
            <a:avLst/>
          </a:prstGeom>
          <a:noFill/>
        </p:spPr>
        <p:txBody>
          <a:bodyPr wrap="none" rtlCol="0">
            <a:spAutoFit/>
          </a:bodyPr>
          <a:lstStyle/>
          <a:p>
            <a:r>
              <a:rPr lang="en-US" sz="2000" dirty="0">
                <a:cs typeface="Times New Roman" panose="02020603050405020304" pitchFamily="18" charset="0"/>
                <a:hlinkClick r:id="rId4"/>
              </a:rPr>
              <a:t>A 175 billion parameter natural language system that can write code: GPT-3</a:t>
            </a:r>
            <a:endParaRPr lang="en-US" sz="2000" dirty="0">
              <a:cs typeface="Times New Roman" panose="02020603050405020304" pitchFamily="18" charset="0"/>
            </a:endParaRPr>
          </a:p>
        </p:txBody>
      </p:sp>
      <p:sp>
        <p:nvSpPr>
          <p:cNvPr id="7" name="Text Box 2">
            <a:extLst>
              <a:ext uri="{FF2B5EF4-FFF2-40B4-BE49-F238E27FC236}">
                <a16:creationId xmlns:a16="http://schemas.microsoft.com/office/drawing/2014/main" id="{04A8C9A6-C222-453B-B52D-4875EDD621E5}"/>
              </a:ext>
            </a:extLst>
          </p:cNvPr>
          <p:cNvSpPr txBox="1">
            <a:spLocks noChangeArrowheads="1"/>
          </p:cNvSpPr>
          <p:nvPr/>
        </p:nvSpPr>
        <p:spPr bwMode="auto">
          <a:xfrm>
            <a:off x="2667000" y="1009713"/>
            <a:ext cx="3413820"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Latest Developments</a:t>
            </a:r>
          </a:p>
        </p:txBody>
      </p:sp>
    </p:spTree>
    <p:extLst>
      <p:ext uri="{BB962C8B-B14F-4D97-AF65-F5344CB8AC3E}">
        <p14:creationId xmlns:p14="http://schemas.microsoft.com/office/powerpoint/2010/main" val="3773703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B25D144-2F36-4746-AEA1-C43ECD760BA3}"/>
              </a:ext>
            </a:extLst>
          </p:cNvPr>
          <p:cNvSpPr txBox="1">
            <a:spLocks noChangeArrowheads="1"/>
          </p:cNvSpPr>
          <p:nvPr/>
        </p:nvSpPr>
        <p:spPr bwMode="auto">
          <a:xfrm>
            <a:off x="2695193" y="805458"/>
            <a:ext cx="3637534"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Barrier of Meaning</a:t>
            </a:r>
          </a:p>
        </p:txBody>
      </p:sp>
      <p:sp>
        <p:nvSpPr>
          <p:cNvPr id="4" name="TextBox 3">
            <a:extLst>
              <a:ext uri="{FF2B5EF4-FFF2-40B4-BE49-F238E27FC236}">
                <a16:creationId xmlns:a16="http://schemas.microsoft.com/office/drawing/2014/main" id="{D1949F9B-67A3-4603-9426-202BF56BB0D2}"/>
              </a:ext>
            </a:extLst>
          </p:cNvPr>
          <p:cNvSpPr txBox="1"/>
          <p:nvPr/>
        </p:nvSpPr>
        <p:spPr>
          <a:xfrm>
            <a:off x="843831" y="1397674"/>
            <a:ext cx="7391400" cy="400110"/>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Can AI that learns mainly by pattern recognition ever get to </a:t>
            </a:r>
            <a:r>
              <a:rPr lang="en-US" sz="2000" i="1" dirty="0">
                <a:cs typeface="Times New Roman" panose="02020603050405020304" pitchFamily="18" charset="0"/>
              </a:rPr>
              <a:t>meaning</a:t>
            </a:r>
            <a:r>
              <a:rPr lang="en-US" sz="2000" dirty="0">
                <a:cs typeface="Times New Roman" panose="02020603050405020304" pitchFamily="18" charset="0"/>
              </a:rPr>
              <a:t>?</a:t>
            </a:r>
          </a:p>
        </p:txBody>
      </p:sp>
      <p:sp>
        <p:nvSpPr>
          <p:cNvPr id="5" name="TextBox 4">
            <a:extLst>
              <a:ext uri="{FF2B5EF4-FFF2-40B4-BE49-F238E27FC236}">
                <a16:creationId xmlns:a16="http://schemas.microsoft.com/office/drawing/2014/main" id="{BBE813FF-908B-4C5C-B820-A4A93534141B}"/>
              </a:ext>
            </a:extLst>
          </p:cNvPr>
          <p:cNvSpPr txBox="1"/>
          <p:nvPr/>
        </p:nvSpPr>
        <p:spPr>
          <a:xfrm>
            <a:off x="778894" y="2057400"/>
            <a:ext cx="7456337" cy="2862322"/>
          </a:xfrm>
          <a:prstGeom prst="rect">
            <a:avLst/>
          </a:prstGeom>
          <a:noFill/>
        </p:spPr>
        <p:txBody>
          <a:bodyPr wrap="none" rtlCol="0">
            <a:spAutoFit/>
          </a:bodyPr>
          <a:lstStyle/>
          <a:p>
            <a:r>
              <a:rPr lang="en-US" sz="2000" dirty="0">
                <a:cs typeface="Times New Roman" panose="02020603050405020304" pitchFamily="18" charset="0"/>
              </a:rPr>
              <a:t>Where does meaning come from?</a:t>
            </a:r>
          </a:p>
          <a:p>
            <a:endParaRPr lang="en-US" sz="2000" dirty="0">
              <a:cs typeface="Times New Roman" panose="02020603050405020304" pitchFamily="18" charset="0"/>
            </a:endParaRPr>
          </a:p>
          <a:p>
            <a:r>
              <a:rPr lang="en-US" sz="2000" dirty="0">
                <a:cs typeface="Times New Roman" panose="02020603050405020304" pitchFamily="18" charset="0"/>
              </a:rPr>
              <a:t>Experience?</a:t>
            </a:r>
          </a:p>
          <a:p>
            <a:r>
              <a:rPr lang="en-US" sz="2000" dirty="0">
                <a:cs typeface="Times New Roman" panose="02020603050405020304" pitchFamily="18" charset="0"/>
              </a:rPr>
              <a:t>Observation?</a:t>
            </a:r>
          </a:p>
          <a:p>
            <a:r>
              <a:rPr lang="en-US" sz="2000" dirty="0">
                <a:cs typeface="Times New Roman" panose="02020603050405020304" pitchFamily="18" charset="0"/>
              </a:rPr>
              <a:t>Action?</a:t>
            </a:r>
          </a:p>
          <a:p>
            <a:r>
              <a:rPr lang="en-US" sz="2000" dirty="0">
                <a:cs typeface="Times New Roman" panose="02020603050405020304" pitchFamily="18" charset="0"/>
              </a:rPr>
              <a:t>Thought?</a:t>
            </a:r>
          </a:p>
          <a:p>
            <a:r>
              <a:rPr lang="en-US" sz="2000" dirty="0">
                <a:cs typeface="Times New Roman" panose="02020603050405020304" pitchFamily="18" charset="0"/>
              </a:rPr>
              <a:t>Imagination?</a:t>
            </a:r>
          </a:p>
          <a:p>
            <a:endParaRPr lang="en-US" sz="2000" dirty="0">
              <a:cs typeface="Times New Roman" panose="02020603050405020304" pitchFamily="18" charset="0"/>
            </a:endParaRPr>
          </a:p>
          <a:p>
            <a:r>
              <a:rPr lang="en-US" sz="2000" dirty="0">
                <a:cs typeface="Times New Roman" panose="02020603050405020304" pitchFamily="18" charset="0"/>
              </a:rPr>
              <a:t>…. or is it enough to just see patterns and link them to consequences?</a:t>
            </a:r>
          </a:p>
        </p:txBody>
      </p:sp>
      <p:sp>
        <p:nvSpPr>
          <p:cNvPr id="3" name="TextBox 2">
            <a:extLst>
              <a:ext uri="{FF2B5EF4-FFF2-40B4-BE49-F238E27FC236}">
                <a16:creationId xmlns:a16="http://schemas.microsoft.com/office/drawing/2014/main" id="{EF303590-9F9A-4EBC-BCDB-98EC2B61248A}"/>
              </a:ext>
            </a:extLst>
          </p:cNvPr>
          <p:cNvSpPr txBox="1"/>
          <p:nvPr/>
        </p:nvSpPr>
        <p:spPr>
          <a:xfrm>
            <a:off x="843831" y="5181073"/>
            <a:ext cx="7196522" cy="369332"/>
          </a:xfrm>
          <a:prstGeom prst="rect">
            <a:avLst/>
          </a:prstGeom>
          <a:solidFill>
            <a:srgbClr val="CCFFFF"/>
          </a:solidFill>
          <a:ln>
            <a:solidFill>
              <a:schemeClr val="tx1"/>
            </a:solidFill>
          </a:ln>
        </p:spPr>
        <p:txBody>
          <a:bodyPr wrap="none" rtlCol="0">
            <a:spAutoFit/>
          </a:bodyPr>
          <a:lstStyle/>
          <a:p>
            <a:r>
              <a:rPr lang="en-US" dirty="0">
                <a:cs typeface="Times New Roman" panose="02020603050405020304" pitchFamily="18" charset="0"/>
              </a:rPr>
              <a:t>See “</a:t>
            </a:r>
            <a:r>
              <a:rPr lang="en-US" dirty="0">
                <a:cs typeface="Times New Roman" panose="02020603050405020304" pitchFamily="18" charset="0"/>
                <a:hlinkClick r:id="rId2"/>
              </a:rPr>
              <a:t>Artificial Intelligence Hits the Barrier of Meaning</a:t>
            </a:r>
            <a:r>
              <a:rPr lang="en-US" dirty="0">
                <a:cs typeface="Times New Roman" panose="02020603050405020304" pitchFamily="18" charset="0"/>
              </a:rPr>
              <a:t>” by Melanie Mitchell</a:t>
            </a:r>
          </a:p>
        </p:txBody>
      </p:sp>
    </p:spTree>
    <p:extLst>
      <p:ext uri="{BB962C8B-B14F-4D97-AF65-F5344CB8AC3E}">
        <p14:creationId xmlns:p14="http://schemas.microsoft.com/office/powerpoint/2010/main" val="3195768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B25D144-2F36-4746-AEA1-C43ECD760BA3}"/>
              </a:ext>
            </a:extLst>
          </p:cNvPr>
          <p:cNvSpPr txBox="1">
            <a:spLocks noChangeArrowheads="1"/>
          </p:cNvSpPr>
          <p:nvPr/>
        </p:nvSpPr>
        <p:spPr bwMode="auto">
          <a:xfrm>
            <a:off x="2695193" y="805458"/>
            <a:ext cx="3637534"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Barrier of Meaning</a:t>
            </a:r>
          </a:p>
        </p:txBody>
      </p:sp>
      <p:sp>
        <p:nvSpPr>
          <p:cNvPr id="4" name="TextBox 3">
            <a:extLst>
              <a:ext uri="{FF2B5EF4-FFF2-40B4-BE49-F238E27FC236}">
                <a16:creationId xmlns:a16="http://schemas.microsoft.com/office/drawing/2014/main" id="{D1949F9B-67A3-4603-9426-202BF56BB0D2}"/>
              </a:ext>
            </a:extLst>
          </p:cNvPr>
          <p:cNvSpPr txBox="1"/>
          <p:nvPr/>
        </p:nvSpPr>
        <p:spPr>
          <a:xfrm>
            <a:off x="843831" y="1397674"/>
            <a:ext cx="7391400" cy="400110"/>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Can AI that learns mainly by pattern recognition ever get to </a:t>
            </a:r>
            <a:r>
              <a:rPr lang="en-US" sz="2000" i="1" dirty="0">
                <a:cs typeface="Times New Roman" panose="02020603050405020304" pitchFamily="18" charset="0"/>
              </a:rPr>
              <a:t>meaning</a:t>
            </a:r>
            <a:r>
              <a:rPr lang="en-US" sz="2000" dirty="0">
                <a:cs typeface="Times New Roman" panose="02020603050405020304" pitchFamily="18" charset="0"/>
              </a:rPr>
              <a:t>?</a:t>
            </a:r>
          </a:p>
        </p:txBody>
      </p:sp>
      <p:sp>
        <p:nvSpPr>
          <p:cNvPr id="5" name="TextBox 4">
            <a:extLst>
              <a:ext uri="{FF2B5EF4-FFF2-40B4-BE49-F238E27FC236}">
                <a16:creationId xmlns:a16="http://schemas.microsoft.com/office/drawing/2014/main" id="{BBE813FF-908B-4C5C-B820-A4A93534141B}"/>
              </a:ext>
            </a:extLst>
          </p:cNvPr>
          <p:cNvSpPr txBox="1"/>
          <p:nvPr/>
        </p:nvSpPr>
        <p:spPr>
          <a:xfrm>
            <a:off x="778894" y="2057400"/>
            <a:ext cx="7456337" cy="2862322"/>
          </a:xfrm>
          <a:prstGeom prst="rect">
            <a:avLst/>
          </a:prstGeom>
          <a:noFill/>
        </p:spPr>
        <p:txBody>
          <a:bodyPr wrap="none" rtlCol="0">
            <a:spAutoFit/>
          </a:bodyPr>
          <a:lstStyle/>
          <a:p>
            <a:r>
              <a:rPr lang="en-US" sz="2000" dirty="0">
                <a:cs typeface="Times New Roman" panose="02020603050405020304" pitchFamily="18" charset="0"/>
              </a:rPr>
              <a:t>Where does meaning come from?</a:t>
            </a:r>
          </a:p>
          <a:p>
            <a:endParaRPr lang="en-US" sz="2000" dirty="0">
              <a:cs typeface="Times New Roman" panose="02020603050405020304" pitchFamily="18" charset="0"/>
            </a:endParaRPr>
          </a:p>
          <a:p>
            <a:r>
              <a:rPr lang="en-US" sz="2000" dirty="0">
                <a:cs typeface="Times New Roman" panose="02020603050405020304" pitchFamily="18" charset="0"/>
              </a:rPr>
              <a:t>Experience?</a:t>
            </a:r>
          </a:p>
          <a:p>
            <a:r>
              <a:rPr lang="en-US" sz="2000" dirty="0">
                <a:cs typeface="Times New Roman" panose="02020603050405020304" pitchFamily="18" charset="0"/>
              </a:rPr>
              <a:t>Observation?</a:t>
            </a:r>
          </a:p>
          <a:p>
            <a:r>
              <a:rPr lang="en-US" sz="2000" dirty="0">
                <a:cs typeface="Times New Roman" panose="02020603050405020304" pitchFamily="18" charset="0"/>
              </a:rPr>
              <a:t>Action?</a:t>
            </a:r>
          </a:p>
          <a:p>
            <a:r>
              <a:rPr lang="en-US" sz="2000" dirty="0">
                <a:cs typeface="Times New Roman" panose="02020603050405020304" pitchFamily="18" charset="0"/>
              </a:rPr>
              <a:t>Thought?</a:t>
            </a:r>
          </a:p>
          <a:p>
            <a:r>
              <a:rPr lang="en-US" sz="2000" dirty="0">
                <a:cs typeface="Times New Roman" panose="02020603050405020304" pitchFamily="18" charset="0"/>
              </a:rPr>
              <a:t>Imagination?</a:t>
            </a:r>
          </a:p>
          <a:p>
            <a:endParaRPr lang="en-US" sz="2000" dirty="0">
              <a:cs typeface="Times New Roman" panose="02020603050405020304" pitchFamily="18" charset="0"/>
            </a:endParaRPr>
          </a:p>
          <a:p>
            <a:r>
              <a:rPr lang="en-US" sz="2000" dirty="0">
                <a:cs typeface="Times New Roman" panose="02020603050405020304" pitchFamily="18" charset="0"/>
              </a:rPr>
              <a:t>…. or is it enough to just see patterns and link them to consequences?</a:t>
            </a:r>
          </a:p>
        </p:txBody>
      </p:sp>
      <p:sp>
        <p:nvSpPr>
          <p:cNvPr id="3" name="TextBox 2">
            <a:extLst>
              <a:ext uri="{FF2B5EF4-FFF2-40B4-BE49-F238E27FC236}">
                <a16:creationId xmlns:a16="http://schemas.microsoft.com/office/drawing/2014/main" id="{EF303590-9F9A-4EBC-BCDB-98EC2B61248A}"/>
              </a:ext>
            </a:extLst>
          </p:cNvPr>
          <p:cNvSpPr txBox="1"/>
          <p:nvPr/>
        </p:nvSpPr>
        <p:spPr>
          <a:xfrm>
            <a:off x="843831" y="5181073"/>
            <a:ext cx="7196522" cy="369332"/>
          </a:xfrm>
          <a:prstGeom prst="rect">
            <a:avLst/>
          </a:prstGeom>
          <a:solidFill>
            <a:srgbClr val="CCFFFF"/>
          </a:solidFill>
          <a:ln>
            <a:solidFill>
              <a:schemeClr val="tx1"/>
            </a:solidFill>
          </a:ln>
        </p:spPr>
        <p:txBody>
          <a:bodyPr wrap="none" rtlCol="0">
            <a:spAutoFit/>
          </a:bodyPr>
          <a:lstStyle/>
          <a:p>
            <a:r>
              <a:rPr lang="en-US" dirty="0">
                <a:cs typeface="Times New Roman" panose="02020603050405020304" pitchFamily="18" charset="0"/>
              </a:rPr>
              <a:t>See “</a:t>
            </a:r>
            <a:r>
              <a:rPr lang="en-US" dirty="0">
                <a:cs typeface="Times New Roman" panose="02020603050405020304" pitchFamily="18" charset="0"/>
                <a:hlinkClick r:id="rId2"/>
              </a:rPr>
              <a:t>Artificial Intelligence Hits the Barrier of Meaning</a:t>
            </a:r>
            <a:r>
              <a:rPr lang="en-US" dirty="0">
                <a:cs typeface="Times New Roman" panose="02020603050405020304" pitchFamily="18" charset="0"/>
              </a:rPr>
              <a:t>” by Melanie Mitchell</a:t>
            </a:r>
          </a:p>
        </p:txBody>
      </p:sp>
    </p:spTree>
    <p:extLst>
      <p:ext uri="{BB962C8B-B14F-4D97-AF65-F5344CB8AC3E}">
        <p14:creationId xmlns:p14="http://schemas.microsoft.com/office/powerpoint/2010/main" val="53251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7AC9080-2272-4D5A-BF21-A3E5D8F851C4}"/>
              </a:ext>
            </a:extLst>
          </p:cNvPr>
          <p:cNvSpPr txBox="1">
            <a:spLocks noChangeArrowheads="1"/>
          </p:cNvSpPr>
          <p:nvPr/>
        </p:nvSpPr>
        <p:spPr bwMode="auto">
          <a:xfrm>
            <a:off x="2351039" y="990600"/>
            <a:ext cx="4441922"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Two Fundamental Questions</a:t>
            </a:r>
          </a:p>
        </p:txBody>
      </p:sp>
      <p:sp>
        <p:nvSpPr>
          <p:cNvPr id="3" name="TextBox 2">
            <a:extLst>
              <a:ext uri="{FF2B5EF4-FFF2-40B4-BE49-F238E27FC236}">
                <a16:creationId xmlns:a16="http://schemas.microsoft.com/office/drawing/2014/main" id="{665AE8DA-6401-4531-B5BE-0E56867650AA}"/>
              </a:ext>
            </a:extLst>
          </p:cNvPr>
          <p:cNvSpPr txBox="1"/>
          <p:nvPr/>
        </p:nvSpPr>
        <p:spPr>
          <a:xfrm>
            <a:off x="2462672" y="1828800"/>
            <a:ext cx="4218655" cy="1015663"/>
          </a:xfrm>
          <a:prstGeom prst="rect">
            <a:avLst/>
          </a:prstGeom>
          <a:noFill/>
        </p:spPr>
        <p:txBody>
          <a:bodyPr wrap="none" rtlCol="0">
            <a:spAutoFit/>
          </a:bodyPr>
          <a:lstStyle/>
          <a:p>
            <a:r>
              <a:rPr lang="en-US" sz="2000" dirty="0">
                <a:cs typeface="Times New Roman" panose="02020603050405020304" pitchFamily="18" charset="0"/>
              </a:rPr>
              <a:t>What kind of thing is intelligence?</a:t>
            </a:r>
          </a:p>
          <a:p>
            <a:endParaRPr lang="en-US" sz="2000" dirty="0">
              <a:cs typeface="Times New Roman" panose="02020603050405020304" pitchFamily="18" charset="0"/>
            </a:endParaRPr>
          </a:p>
          <a:p>
            <a:r>
              <a:rPr lang="en-US" sz="2000" dirty="0">
                <a:cs typeface="Times New Roman" panose="02020603050405020304" pitchFamily="18" charset="0"/>
              </a:rPr>
              <a:t>How can artificial intelligence be built?</a:t>
            </a:r>
          </a:p>
        </p:txBody>
      </p:sp>
    </p:spTree>
    <p:extLst>
      <p:ext uri="{BB962C8B-B14F-4D97-AF65-F5344CB8AC3E}">
        <p14:creationId xmlns:p14="http://schemas.microsoft.com/office/powerpoint/2010/main" val="4157558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7162" y="2667000"/>
            <a:ext cx="4669676"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Part IV: Embodied Intelligence</a:t>
            </a:r>
          </a:p>
        </p:txBody>
      </p:sp>
    </p:spTree>
    <p:extLst>
      <p:ext uri="{BB962C8B-B14F-4D97-AF65-F5344CB8AC3E}">
        <p14:creationId xmlns:p14="http://schemas.microsoft.com/office/powerpoint/2010/main" val="753533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04832" y="1752600"/>
            <a:ext cx="5534336" cy="461665"/>
          </a:xfrm>
          <a:prstGeom prst="rect">
            <a:avLst/>
          </a:prstGeom>
          <a:noFill/>
        </p:spPr>
        <p:txBody>
          <a:bodyPr wrap="none" rtlCol="0">
            <a:spAutoFit/>
          </a:bodyPr>
          <a:lstStyle/>
          <a:p>
            <a:r>
              <a:rPr lang="en-US" sz="2400" b="1" dirty="0">
                <a:solidFill>
                  <a:srgbClr val="FF0000"/>
                </a:solidFill>
                <a:cs typeface="Times New Roman" panose="02020603050405020304" pitchFamily="18" charset="0"/>
              </a:rPr>
              <a:t>How much brain does a mind really need?</a:t>
            </a:r>
          </a:p>
        </p:txBody>
      </p:sp>
    </p:spTree>
    <p:extLst>
      <p:ext uri="{BB962C8B-B14F-4D97-AF65-F5344CB8AC3E}">
        <p14:creationId xmlns:p14="http://schemas.microsoft.com/office/powerpoint/2010/main" val="2039109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52937" y="6550223"/>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
        <p:nvSpPr>
          <p:cNvPr id="5" name="Text Box 2"/>
          <p:cNvSpPr txBox="1">
            <a:spLocks noChangeArrowheads="1"/>
          </p:cNvSpPr>
          <p:nvPr/>
        </p:nvSpPr>
        <p:spPr bwMode="auto">
          <a:xfrm>
            <a:off x="1474698" y="878774"/>
            <a:ext cx="6365204"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The Moral Psychology of Brainless Robots</a:t>
            </a:r>
          </a:p>
        </p:txBody>
      </p:sp>
      <p:grpSp>
        <p:nvGrpSpPr>
          <p:cNvPr id="123" name="Group 122"/>
          <p:cNvGrpSpPr>
            <a:grpSpLocks noChangeAspect="1"/>
          </p:cNvGrpSpPr>
          <p:nvPr/>
        </p:nvGrpSpPr>
        <p:grpSpPr>
          <a:xfrm>
            <a:off x="944033" y="2269083"/>
            <a:ext cx="4114800" cy="4154570"/>
            <a:chOff x="618754" y="1686469"/>
            <a:chExt cx="4572000" cy="4616189"/>
          </a:xfrm>
        </p:grpSpPr>
        <p:sp>
          <p:nvSpPr>
            <p:cNvPr id="104" name="Rectangle 103"/>
            <p:cNvSpPr/>
            <p:nvPr/>
          </p:nvSpPr>
          <p:spPr>
            <a:xfrm>
              <a:off x="618754" y="1686469"/>
              <a:ext cx="4572000" cy="4616189"/>
            </a:xfrm>
            <a:prstGeom prst="rect">
              <a:avLst/>
            </a:prstGeom>
            <a:solidFill>
              <a:schemeClr val="accent5">
                <a:lumMod val="20000"/>
                <a:lumOff val="80000"/>
              </a:schemeClr>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p:cNvGrpSpPr/>
            <p:nvPr/>
          </p:nvGrpSpPr>
          <p:grpSpPr>
            <a:xfrm>
              <a:off x="876300" y="2020118"/>
              <a:ext cx="1809008" cy="1882240"/>
              <a:chOff x="1543792" y="2080160"/>
              <a:chExt cx="1809008" cy="1882240"/>
            </a:xfrm>
          </p:grpSpPr>
          <p:grpSp>
            <p:nvGrpSpPr>
              <p:cNvPr id="16" name="Group 15"/>
              <p:cNvGrpSpPr/>
              <p:nvPr/>
            </p:nvGrpSpPr>
            <p:grpSpPr>
              <a:xfrm>
                <a:off x="1543792" y="2080160"/>
                <a:ext cx="1809008" cy="1882240"/>
                <a:chOff x="1543792" y="2080160"/>
                <a:chExt cx="1809008" cy="1882240"/>
              </a:xfrm>
            </p:grpSpPr>
            <p:sp>
              <p:nvSpPr>
                <p:cNvPr id="6" name="Rectangle 5"/>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p:cNvGrpSpPr/>
                <p:nvPr/>
              </p:nvGrpSpPr>
              <p:grpSpPr>
                <a:xfrm>
                  <a:off x="2000250" y="2080161"/>
                  <a:ext cx="266700" cy="510639"/>
                  <a:chOff x="2000250" y="2080161"/>
                  <a:chExt cx="266700" cy="510639"/>
                </a:xfrm>
              </p:grpSpPr>
              <p:cxnSp>
                <p:nvCxnSpPr>
                  <p:cNvPr id="10" name="Straight Connector 9"/>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Moon 10"/>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 name="Group 12"/>
                <p:cNvGrpSpPr/>
                <p:nvPr/>
              </p:nvGrpSpPr>
              <p:grpSpPr>
                <a:xfrm>
                  <a:off x="2617136" y="2080160"/>
                  <a:ext cx="266700" cy="510639"/>
                  <a:chOff x="2000250" y="2080161"/>
                  <a:chExt cx="266700" cy="510639"/>
                </a:xfrm>
              </p:grpSpPr>
              <p:cxnSp>
                <p:nvCxnSpPr>
                  <p:cNvPr id="14" name="Straight Connector 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Moon 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8" name="Straight Connector 27"/>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7"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Plus 40"/>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Plus 41"/>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8" name="Group 47"/>
            <p:cNvGrpSpPr/>
            <p:nvPr/>
          </p:nvGrpSpPr>
          <p:grpSpPr>
            <a:xfrm>
              <a:off x="866404" y="4125021"/>
              <a:ext cx="1809008" cy="1882240"/>
              <a:chOff x="5486400" y="2156360"/>
              <a:chExt cx="1809008" cy="1882240"/>
            </a:xfrm>
          </p:grpSpPr>
          <p:grpSp>
            <p:nvGrpSpPr>
              <p:cNvPr id="17" name="Group 16"/>
              <p:cNvGrpSpPr/>
              <p:nvPr/>
            </p:nvGrpSpPr>
            <p:grpSpPr>
              <a:xfrm>
                <a:off x="5486400" y="2156360"/>
                <a:ext cx="1809008" cy="1882240"/>
                <a:chOff x="1543792" y="2080160"/>
                <a:chExt cx="1809008" cy="1882240"/>
              </a:xfrm>
            </p:grpSpPr>
            <p:sp>
              <p:nvSpPr>
                <p:cNvPr id="18" name="Rectangle 17"/>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p:cNvSpPr/>
                <p:nvPr/>
              </p:nvSpPr>
              <p:spPr>
                <a:xfrm>
                  <a:off x="1543792"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p:cNvSpPr/>
                <p:nvPr/>
              </p:nvSpPr>
              <p:spPr>
                <a:xfrm>
                  <a:off x="3124200"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p:cNvGrpSpPr/>
                <p:nvPr/>
              </p:nvGrpSpPr>
              <p:grpSpPr>
                <a:xfrm>
                  <a:off x="2000250" y="2080161"/>
                  <a:ext cx="266700" cy="510639"/>
                  <a:chOff x="2000250" y="2080161"/>
                  <a:chExt cx="266700" cy="510639"/>
                </a:xfrm>
              </p:grpSpPr>
              <p:cxnSp>
                <p:nvCxnSpPr>
                  <p:cNvPr id="25" name="Straight Connector 24"/>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Moon 2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2" name="Group 21"/>
                <p:cNvGrpSpPr/>
                <p:nvPr/>
              </p:nvGrpSpPr>
              <p:grpSpPr>
                <a:xfrm>
                  <a:off x="2617136" y="2080160"/>
                  <a:ext cx="266700" cy="510639"/>
                  <a:chOff x="2000250" y="2080161"/>
                  <a:chExt cx="266700" cy="510639"/>
                </a:xfrm>
              </p:grpSpPr>
              <p:cxnSp>
                <p:nvCxnSpPr>
                  <p:cNvPr id="23" name="Straight Connector 22"/>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Moon 23"/>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36" name="Straight Connector 35"/>
              <p:cNvCxnSpPr/>
              <p:nvPr/>
            </p:nvCxnSpPr>
            <p:spPr>
              <a:xfrm>
                <a:off x="6693094"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76208"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95208" y="3564577"/>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705600" y="3543300"/>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Plus 42"/>
              <p:cNvSpPr/>
              <p:nvPr/>
            </p:nvSpPr>
            <p:spPr>
              <a:xfrm>
                <a:off x="5763180" y="3612573"/>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Plus 45"/>
              <p:cNvSpPr/>
              <p:nvPr/>
            </p:nvSpPr>
            <p:spPr>
              <a:xfrm>
                <a:off x="6772089" y="3610594"/>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p:cNvGrpSpPr/>
            <p:nvPr/>
          </p:nvGrpSpPr>
          <p:grpSpPr>
            <a:xfrm>
              <a:off x="3067050" y="2027788"/>
              <a:ext cx="1809008" cy="1882240"/>
              <a:chOff x="1543792" y="2080160"/>
              <a:chExt cx="1809008" cy="1882240"/>
            </a:xfrm>
          </p:grpSpPr>
          <p:grpSp>
            <p:nvGrpSpPr>
              <p:cNvPr id="50" name="Group 49"/>
              <p:cNvGrpSpPr/>
              <p:nvPr/>
            </p:nvGrpSpPr>
            <p:grpSpPr>
              <a:xfrm>
                <a:off x="1543792" y="2080160"/>
                <a:ext cx="1809008" cy="1882240"/>
                <a:chOff x="1543792" y="2080160"/>
                <a:chExt cx="1809008" cy="1882240"/>
              </a:xfrm>
            </p:grpSpPr>
            <p:sp>
              <p:nvSpPr>
                <p:cNvPr id="57" name="Rectangle 56"/>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0" name="Group 59"/>
                <p:cNvGrpSpPr/>
                <p:nvPr/>
              </p:nvGrpSpPr>
              <p:grpSpPr>
                <a:xfrm>
                  <a:off x="2000250" y="2080161"/>
                  <a:ext cx="266700" cy="510639"/>
                  <a:chOff x="2000250" y="2080161"/>
                  <a:chExt cx="266700" cy="510639"/>
                </a:xfrm>
              </p:grpSpPr>
              <p:cxnSp>
                <p:nvCxnSpPr>
                  <p:cNvPr id="64" name="Straight Connector 6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Moon 6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1" name="Group 60"/>
                <p:cNvGrpSpPr/>
                <p:nvPr/>
              </p:nvGrpSpPr>
              <p:grpSpPr>
                <a:xfrm>
                  <a:off x="2617136" y="2080160"/>
                  <a:ext cx="266700" cy="510639"/>
                  <a:chOff x="2000250" y="2080161"/>
                  <a:chExt cx="266700" cy="510639"/>
                </a:xfrm>
              </p:grpSpPr>
              <p:cxnSp>
                <p:nvCxnSpPr>
                  <p:cNvPr id="62" name="Straight Connector 61"/>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Moon 62"/>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51" name="Straight Connector 50"/>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8"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3057154" y="4132691"/>
              <a:ext cx="1809008" cy="1882240"/>
              <a:chOff x="5486400" y="2156360"/>
              <a:chExt cx="1809008" cy="1882240"/>
            </a:xfrm>
          </p:grpSpPr>
          <p:grpSp>
            <p:nvGrpSpPr>
              <p:cNvPr id="67" name="Group 66"/>
              <p:cNvGrpSpPr/>
              <p:nvPr/>
            </p:nvGrpSpPr>
            <p:grpSpPr>
              <a:xfrm>
                <a:off x="5486400" y="2156360"/>
                <a:ext cx="1809008" cy="1882240"/>
                <a:chOff x="1543792" y="2080160"/>
                <a:chExt cx="1809008" cy="1882240"/>
              </a:xfrm>
            </p:grpSpPr>
            <p:sp>
              <p:nvSpPr>
                <p:cNvPr id="74" name="Rectangle 73"/>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p:cNvSpPr/>
                <p:nvPr/>
              </p:nvSpPr>
              <p:spPr>
                <a:xfrm>
                  <a:off x="1543792"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p:cNvSpPr/>
                <p:nvPr/>
              </p:nvSpPr>
              <p:spPr>
                <a:xfrm>
                  <a:off x="3124200"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7" name="Group 76"/>
                <p:cNvGrpSpPr/>
                <p:nvPr/>
              </p:nvGrpSpPr>
              <p:grpSpPr>
                <a:xfrm>
                  <a:off x="2000250" y="2080161"/>
                  <a:ext cx="266700" cy="510639"/>
                  <a:chOff x="2000250" y="2080161"/>
                  <a:chExt cx="266700" cy="510639"/>
                </a:xfrm>
              </p:grpSpPr>
              <p:cxnSp>
                <p:nvCxnSpPr>
                  <p:cNvPr id="81" name="Straight Connector 80"/>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Moon 81"/>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8" name="Group 77"/>
                <p:cNvGrpSpPr/>
                <p:nvPr/>
              </p:nvGrpSpPr>
              <p:grpSpPr>
                <a:xfrm>
                  <a:off x="2617136" y="2080160"/>
                  <a:ext cx="266700" cy="510639"/>
                  <a:chOff x="2000250" y="2080161"/>
                  <a:chExt cx="266700" cy="510639"/>
                </a:xfrm>
              </p:grpSpPr>
              <p:cxnSp>
                <p:nvCxnSpPr>
                  <p:cNvPr id="79" name="Straight Connector 78"/>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Moon 7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68" name="Straight Connector 67"/>
              <p:cNvCxnSpPr/>
              <p:nvPr/>
            </p:nvCxnSpPr>
            <p:spPr>
              <a:xfrm>
                <a:off x="6693094"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076208"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742708" y="3564577"/>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705600" y="3531425"/>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3" name="Minus 82"/>
            <p:cNvSpPr/>
            <p:nvPr/>
          </p:nvSpPr>
          <p:spPr>
            <a:xfrm>
              <a:off x="4276354" y="5540908"/>
              <a:ext cx="263952" cy="236270"/>
            </a:xfrm>
            <a:prstGeom prst="mathMin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Minus 83"/>
            <p:cNvSpPr/>
            <p:nvPr/>
          </p:nvSpPr>
          <p:spPr>
            <a:xfrm>
              <a:off x="3343782" y="3523462"/>
              <a:ext cx="263952" cy="236270"/>
            </a:xfrm>
            <a:prstGeom prst="mathMin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Minus 84"/>
            <p:cNvSpPr/>
            <p:nvPr/>
          </p:nvSpPr>
          <p:spPr>
            <a:xfrm>
              <a:off x="4324680" y="3503916"/>
              <a:ext cx="263952" cy="236270"/>
            </a:xfrm>
            <a:prstGeom prst="mathMin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Minus 85"/>
            <p:cNvSpPr/>
            <p:nvPr/>
          </p:nvSpPr>
          <p:spPr>
            <a:xfrm>
              <a:off x="3327318" y="5552783"/>
              <a:ext cx="263952" cy="236270"/>
            </a:xfrm>
            <a:prstGeom prst="mathMin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5" name="Group 104"/>
          <p:cNvGrpSpPr>
            <a:grpSpLocks noChangeAspect="1"/>
          </p:cNvGrpSpPr>
          <p:nvPr/>
        </p:nvGrpSpPr>
        <p:grpSpPr>
          <a:xfrm rot="753576">
            <a:off x="5849048" y="2483345"/>
            <a:ext cx="1356758" cy="1411680"/>
            <a:chOff x="1543792" y="2080160"/>
            <a:chExt cx="1809008" cy="1882240"/>
          </a:xfrm>
        </p:grpSpPr>
        <p:grpSp>
          <p:nvGrpSpPr>
            <p:cNvPr id="106" name="Group 105"/>
            <p:cNvGrpSpPr/>
            <p:nvPr/>
          </p:nvGrpSpPr>
          <p:grpSpPr>
            <a:xfrm>
              <a:off x="1543792" y="2080160"/>
              <a:ext cx="1809008" cy="1882240"/>
              <a:chOff x="1543792" y="2080160"/>
              <a:chExt cx="1809008" cy="1882240"/>
            </a:xfrm>
          </p:grpSpPr>
          <p:sp>
            <p:nvSpPr>
              <p:cNvPr id="113" name="Rectangle 112"/>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Oval 113"/>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Oval 114"/>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6" name="Group 115"/>
              <p:cNvGrpSpPr/>
              <p:nvPr/>
            </p:nvGrpSpPr>
            <p:grpSpPr>
              <a:xfrm>
                <a:off x="2000250" y="2080161"/>
                <a:ext cx="266700" cy="510639"/>
                <a:chOff x="2000250" y="2080161"/>
                <a:chExt cx="266700" cy="510639"/>
              </a:xfrm>
            </p:grpSpPr>
            <p:cxnSp>
              <p:nvCxnSpPr>
                <p:cNvPr id="120" name="Straight Connector 119"/>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Moon 120"/>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7" name="Group 116"/>
              <p:cNvGrpSpPr/>
              <p:nvPr/>
            </p:nvGrpSpPr>
            <p:grpSpPr>
              <a:xfrm>
                <a:off x="2617136" y="2080160"/>
                <a:ext cx="266700" cy="510639"/>
                <a:chOff x="2000250" y="2080161"/>
                <a:chExt cx="266700" cy="510639"/>
              </a:xfrm>
            </p:grpSpPr>
            <p:cxnSp>
              <p:nvCxnSpPr>
                <p:cNvPr id="118" name="Straight Connector 11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Moon 11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07" name="Straight Connector 106"/>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114"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Plus 110"/>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Plus 111"/>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866" name="Picture 2" descr="https://encrypted-tbn1.gstatic.com/images?q=tbn:ANd9GcTKA2NftUkx3tgXhV_OgxBVCAaR7Tn9dNJNxF7Sr8Bc3pBIWtdLTPmZp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241139" y="1482892"/>
            <a:ext cx="690889" cy="690889"/>
          </a:xfrm>
          <a:prstGeom prst="rect">
            <a:avLst/>
          </a:prstGeom>
          <a:noFill/>
          <a:extLst>
            <a:ext uri="{909E8E84-426E-40DD-AFC4-6F175D3DCCD1}">
              <a14:hiddenFill xmlns:a14="http://schemas.microsoft.com/office/drawing/2010/main">
                <a:solidFill>
                  <a:srgbClr val="FFFFFF"/>
                </a:solidFill>
              </a14:hiddenFill>
            </a:ext>
          </a:extLst>
        </p:spPr>
      </p:pic>
      <p:sp>
        <p:nvSpPr>
          <p:cNvPr id="122" name="Freeform 121"/>
          <p:cNvSpPr/>
          <p:nvPr/>
        </p:nvSpPr>
        <p:spPr>
          <a:xfrm rot="848630">
            <a:off x="6768133" y="1848174"/>
            <a:ext cx="453507" cy="712520"/>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3810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a:grpSpLocks noChangeAspect="1"/>
          </p:cNvGrpSpPr>
          <p:nvPr/>
        </p:nvGrpSpPr>
        <p:grpSpPr>
          <a:xfrm rot="20093178">
            <a:off x="6286204" y="4973095"/>
            <a:ext cx="1356758" cy="1411680"/>
            <a:chOff x="5486400" y="2156360"/>
            <a:chExt cx="1809008" cy="1882240"/>
          </a:xfrm>
        </p:grpSpPr>
        <p:grpSp>
          <p:nvGrpSpPr>
            <p:cNvPr id="125" name="Group 124"/>
            <p:cNvGrpSpPr/>
            <p:nvPr/>
          </p:nvGrpSpPr>
          <p:grpSpPr>
            <a:xfrm>
              <a:off x="5486400" y="2156360"/>
              <a:ext cx="1809008" cy="1882240"/>
              <a:chOff x="1543792" y="2080160"/>
              <a:chExt cx="1809008" cy="1882240"/>
            </a:xfrm>
          </p:grpSpPr>
          <p:sp>
            <p:nvSpPr>
              <p:cNvPr id="132" name="Rectangle 13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132"/>
              <p:cNvSpPr/>
              <p:nvPr/>
            </p:nvSpPr>
            <p:spPr>
              <a:xfrm>
                <a:off x="1543792"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Oval 133"/>
              <p:cNvSpPr/>
              <p:nvPr/>
            </p:nvSpPr>
            <p:spPr>
              <a:xfrm>
                <a:off x="3124200" y="3124200"/>
                <a:ext cx="228600" cy="838200"/>
              </a:xfrm>
              <a:prstGeom prst="ellipse">
                <a:avLst/>
              </a:prstGeom>
              <a:solidFill>
                <a:schemeClr val="accent1">
                  <a:lumMod val="75000"/>
                </a:schemeClr>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5" name="Group 134"/>
              <p:cNvGrpSpPr/>
              <p:nvPr/>
            </p:nvGrpSpPr>
            <p:grpSpPr>
              <a:xfrm>
                <a:off x="2000250" y="2080161"/>
                <a:ext cx="266700" cy="510639"/>
                <a:chOff x="2000250" y="2080161"/>
                <a:chExt cx="266700" cy="510639"/>
              </a:xfrm>
            </p:grpSpPr>
            <p:cxnSp>
              <p:nvCxnSpPr>
                <p:cNvPr id="139" name="Straight Connector 138"/>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Moon 13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6" name="Group 135"/>
              <p:cNvGrpSpPr/>
              <p:nvPr/>
            </p:nvGrpSpPr>
            <p:grpSpPr>
              <a:xfrm>
                <a:off x="2617136" y="2080160"/>
                <a:ext cx="266700" cy="510639"/>
                <a:chOff x="2000250" y="2080161"/>
                <a:chExt cx="266700" cy="510639"/>
              </a:xfrm>
            </p:grpSpPr>
            <p:cxnSp>
              <p:nvCxnSpPr>
                <p:cNvPr id="137" name="Straight Connector 136"/>
                <p:cNvCxnSpPr/>
                <p:nvPr/>
              </p:nvCxnSpPr>
              <p:spPr>
                <a:xfrm flipV="1">
                  <a:off x="2133600" y="2209800"/>
                  <a:ext cx="0" cy="38100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Moon 13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26" name="Straight Connector 125"/>
            <p:cNvCxnSpPr/>
            <p:nvPr/>
          </p:nvCxnSpPr>
          <p:spPr>
            <a:xfrm>
              <a:off x="6693094"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76208" y="2667000"/>
              <a:ext cx="0" cy="8763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695208" y="3564577"/>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6705600" y="3543300"/>
              <a:ext cx="36120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Plus 129"/>
            <p:cNvSpPr/>
            <p:nvPr/>
          </p:nvSpPr>
          <p:spPr>
            <a:xfrm>
              <a:off x="5763180" y="3612573"/>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1" name="Plus 130"/>
            <p:cNvSpPr/>
            <p:nvPr/>
          </p:nvSpPr>
          <p:spPr>
            <a:xfrm>
              <a:off x="6772089" y="3610594"/>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41" name="Picture 2" descr="https://encrypted-tbn1.gstatic.com/images?q=tbn:ANd9GcTKA2NftUkx3tgXhV_OgxBVCAaR7Tn9dNJNxF7Sr8Bc3pBIWtdLTPmZp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904733" y="4201357"/>
            <a:ext cx="690889" cy="690889"/>
          </a:xfrm>
          <a:prstGeom prst="rect">
            <a:avLst/>
          </a:prstGeom>
          <a:noFill/>
          <a:extLst>
            <a:ext uri="{909E8E84-426E-40DD-AFC4-6F175D3DCCD1}">
              <a14:hiddenFill xmlns:a14="http://schemas.microsoft.com/office/drawing/2010/main">
                <a:solidFill>
                  <a:srgbClr val="FFFFFF"/>
                </a:solidFill>
              </a14:hiddenFill>
            </a:ext>
          </a:extLst>
        </p:spPr>
      </p:pic>
      <p:sp>
        <p:nvSpPr>
          <p:cNvPr id="142" name="Freeform 141"/>
          <p:cNvSpPr/>
          <p:nvPr/>
        </p:nvSpPr>
        <p:spPr>
          <a:xfrm rot="20295981" flipH="1">
            <a:off x="5829064" y="4415048"/>
            <a:ext cx="663799" cy="712520"/>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3810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64" name="TextBox 36863"/>
          <p:cNvSpPr txBox="1"/>
          <p:nvPr/>
        </p:nvSpPr>
        <p:spPr>
          <a:xfrm>
            <a:off x="1838809" y="1628281"/>
            <a:ext cx="2363852" cy="400110"/>
          </a:xfrm>
          <a:prstGeom prst="rect">
            <a:avLst/>
          </a:prstGeom>
          <a:noFill/>
        </p:spPr>
        <p:txBody>
          <a:bodyPr wrap="none" rtlCol="0">
            <a:spAutoFit/>
          </a:bodyPr>
          <a:lstStyle/>
          <a:p>
            <a:r>
              <a:rPr lang="en-US" sz="2000" b="1" dirty="0" err="1">
                <a:solidFill>
                  <a:srgbClr val="FF0000"/>
                </a:solidFill>
                <a:cs typeface="Times New Roman" panose="02020603050405020304" pitchFamily="18" charset="0"/>
              </a:rPr>
              <a:t>Braitenberg</a:t>
            </a:r>
            <a:r>
              <a:rPr lang="en-US" sz="2000" b="1" dirty="0">
                <a:solidFill>
                  <a:srgbClr val="FF0000"/>
                </a:solidFill>
                <a:cs typeface="Times New Roman" panose="02020603050405020304" pitchFamily="18" charset="0"/>
              </a:rPr>
              <a:t> Vehicles</a:t>
            </a:r>
          </a:p>
        </p:txBody>
      </p:sp>
      <p:sp>
        <p:nvSpPr>
          <p:cNvPr id="36865" name="TextBox 36864"/>
          <p:cNvSpPr txBox="1"/>
          <p:nvPr/>
        </p:nvSpPr>
        <p:spPr>
          <a:xfrm>
            <a:off x="7242129" y="3060015"/>
            <a:ext cx="1509227" cy="646331"/>
          </a:xfrm>
          <a:prstGeom prst="rect">
            <a:avLst/>
          </a:prstGeom>
          <a:noFill/>
        </p:spPr>
        <p:txBody>
          <a:bodyPr wrap="square" rtlCol="0">
            <a:spAutoFit/>
          </a:bodyPr>
          <a:lstStyle/>
          <a:p>
            <a:r>
              <a:rPr lang="en-US" b="1" dirty="0">
                <a:solidFill>
                  <a:srgbClr val="009900"/>
                </a:solidFill>
                <a:cs typeface="Times New Roman" panose="02020603050405020304" pitchFamily="18" charset="0"/>
              </a:rPr>
              <a:t>Good Robot:</a:t>
            </a:r>
          </a:p>
          <a:p>
            <a:r>
              <a:rPr lang="en-US" dirty="0">
                <a:cs typeface="Times New Roman" panose="02020603050405020304" pitchFamily="18" charset="0"/>
              </a:rPr>
              <a:t>Loves light</a:t>
            </a:r>
          </a:p>
        </p:txBody>
      </p:sp>
      <p:sp>
        <p:nvSpPr>
          <p:cNvPr id="146" name="TextBox 145"/>
          <p:cNvSpPr txBox="1"/>
          <p:nvPr/>
        </p:nvSpPr>
        <p:spPr>
          <a:xfrm>
            <a:off x="7690504" y="4707440"/>
            <a:ext cx="1205395" cy="923330"/>
          </a:xfrm>
          <a:prstGeom prst="rect">
            <a:avLst/>
          </a:prstGeom>
          <a:noFill/>
        </p:spPr>
        <p:txBody>
          <a:bodyPr wrap="none" rtlCol="0">
            <a:spAutoFit/>
          </a:bodyPr>
          <a:lstStyle/>
          <a:p>
            <a:r>
              <a:rPr lang="en-US" b="1" dirty="0">
                <a:solidFill>
                  <a:srgbClr val="FF0000"/>
                </a:solidFill>
                <a:cs typeface="Times New Roman" panose="02020603050405020304" pitchFamily="18" charset="0"/>
              </a:rPr>
              <a:t>Evil Robot:</a:t>
            </a:r>
          </a:p>
          <a:p>
            <a:r>
              <a:rPr lang="en-US" dirty="0">
                <a:cs typeface="Times New Roman" panose="02020603050405020304" pitchFamily="18" charset="0"/>
              </a:rPr>
              <a:t>Prefers</a:t>
            </a:r>
          </a:p>
          <a:p>
            <a:r>
              <a:rPr lang="en-US" dirty="0">
                <a:cs typeface="Times New Roman" panose="02020603050405020304" pitchFamily="18" charset="0"/>
              </a:rPr>
              <a:t>darkness</a:t>
            </a:r>
          </a:p>
        </p:txBody>
      </p:sp>
      <p:sp>
        <p:nvSpPr>
          <p:cNvPr id="36867" name="TextBox 36866"/>
          <p:cNvSpPr txBox="1"/>
          <p:nvPr/>
        </p:nvSpPr>
        <p:spPr>
          <a:xfrm>
            <a:off x="451472" y="1992084"/>
            <a:ext cx="5099922" cy="276999"/>
          </a:xfrm>
          <a:prstGeom prst="rect">
            <a:avLst/>
          </a:prstGeom>
          <a:noFill/>
        </p:spPr>
        <p:txBody>
          <a:bodyPr wrap="none" rtlCol="0">
            <a:spAutoFit/>
          </a:bodyPr>
          <a:lstStyle/>
          <a:p>
            <a:r>
              <a:rPr lang="en-US" sz="1200" dirty="0">
                <a:solidFill>
                  <a:srgbClr val="0070C0"/>
                </a:solidFill>
                <a:cs typeface="Times New Roman" panose="02020603050405020304" pitchFamily="18" charset="0"/>
              </a:rPr>
              <a:t>V. </a:t>
            </a:r>
            <a:r>
              <a:rPr lang="en-US" sz="1200" dirty="0" err="1">
                <a:solidFill>
                  <a:srgbClr val="0070C0"/>
                </a:solidFill>
                <a:cs typeface="Times New Roman" panose="02020603050405020304" pitchFamily="18" charset="0"/>
              </a:rPr>
              <a:t>Braitenberg</a:t>
            </a:r>
            <a:r>
              <a:rPr lang="en-US" sz="1200" dirty="0">
                <a:solidFill>
                  <a:srgbClr val="0070C0"/>
                </a:solidFill>
                <a:cs typeface="Times New Roman" panose="02020603050405020304" pitchFamily="18" charset="0"/>
              </a:rPr>
              <a:t> (1986) Vehicles: Experiments in Synthetic Psychology, MIT Press.</a:t>
            </a:r>
          </a:p>
        </p:txBody>
      </p:sp>
    </p:spTree>
    <p:extLst>
      <p:ext uri="{BB962C8B-B14F-4D97-AF65-F5344CB8AC3E}">
        <p14:creationId xmlns:p14="http://schemas.microsoft.com/office/powerpoint/2010/main" val="3744355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2081771"/>
            <a:ext cx="3124200" cy="3732177"/>
          </a:xfrm>
          <a:prstGeom prst="rect">
            <a:avLst/>
          </a:prstGeom>
          <a:noFill/>
          <a:ln w="19050">
            <a:solidFill>
              <a:srgbClr val="0026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 Box 2"/>
          <p:cNvSpPr txBox="1">
            <a:spLocks noChangeArrowheads="1"/>
          </p:cNvSpPr>
          <p:nvPr/>
        </p:nvSpPr>
        <p:spPr bwMode="auto">
          <a:xfrm>
            <a:off x="2370353" y="878774"/>
            <a:ext cx="4270464"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Tail-Chasing “Good” Robots</a:t>
            </a:r>
          </a:p>
        </p:txBody>
      </p:sp>
      <p:grpSp>
        <p:nvGrpSpPr>
          <p:cNvPr id="143" name="Group 142"/>
          <p:cNvGrpSpPr>
            <a:grpSpLocks noChangeAspect="1"/>
          </p:cNvGrpSpPr>
          <p:nvPr/>
        </p:nvGrpSpPr>
        <p:grpSpPr>
          <a:xfrm>
            <a:off x="1506938" y="2640410"/>
            <a:ext cx="1970887" cy="2713938"/>
            <a:chOff x="5410219" y="3780102"/>
            <a:chExt cx="976865" cy="1345159"/>
          </a:xfrm>
        </p:grpSpPr>
        <p:pic>
          <p:nvPicPr>
            <p:cNvPr id="144"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5" name="Group 144"/>
            <p:cNvGrpSpPr/>
            <p:nvPr/>
          </p:nvGrpSpPr>
          <p:grpSpPr>
            <a:xfrm>
              <a:off x="5410219" y="3780102"/>
              <a:ext cx="976865" cy="1016410"/>
              <a:chOff x="1543792" y="2080160"/>
              <a:chExt cx="1809008" cy="1882240"/>
            </a:xfrm>
          </p:grpSpPr>
          <p:grpSp>
            <p:nvGrpSpPr>
              <p:cNvPr id="147" name="Group 146"/>
              <p:cNvGrpSpPr/>
              <p:nvPr/>
            </p:nvGrpSpPr>
            <p:grpSpPr>
              <a:xfrm>
                <a:off x="1543792" y="2080160"/>
                <a:ext cx="1809008" cy="1882240"/>
                <a:chOff x="1543792" y="2080160"/>
                <a:chExt cx="1809008" cy="1882240"/>
              </a:xfrm>
            </p:grpSpPr>
            <p:sp>
              <p:nvSpPr>
                <p:cNvPr id="154" name="Rectangle 153"/>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Oval 154"/>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6" name="Oval 155"/>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7" name="Group 156"/>
                <p:cNvGrpSpPr/>
                <p:nvPr/>
              </p:nvGrpSpPr>
              <p:grpSpPr>
                <a:xfrm>
                  <a:off x="2000250" y="2080161"/>
                  <a:ext cx="266700" cy="510639"/>
                  <a:chOff x="2000250" y="2080161"/>
                  <a:chExt cx="266700" cy="510639"/>
                </a:xfrm>
              </p:grpSpPr>
              <p:cxnSp>
                <p:nvCxnSpPr>
                  <p:cNvPr id="161" name="Straight Connector 160"/>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Moon 161"/>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8" name="Group 157"/>
                <p:cNvGrpSpPr/>
                <p:nvPr/>
              </p:nvGrpSpPr>
              <p:grpSpPr>
                <a:xfrm>
                  <a:off x="2617136" y="2080160"/>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8" name="Straight Connector 147"/>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endCxn id="155"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Plus 151"/>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Plus 152"/>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3" name="Group 162"/>
          <p:cNvGrpSpPr>
            <a:grpSpLocks noChangeAspect="1"/>
          </p:cNvGrpSpPr>
          <p:nvPr/>
        </p:nvGrpSpPr>
        <p:grpSpPr>
          <a:xfrm rot="18701883">
            <a:off x="5826561" y="2160789"/>
            <a:ext cx="1419041" cy="1954035"/>
            <a:chOff x="5410219" y="3780102"/>
            <a:chExt cx="976865" cy="1345159"/>
          </a:xfrm>
        </p:grpSpPr>
        <p:pic>
          <p:nvPicPr>
            <p:cNvPr id="164"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5" name="Group 164"/>
            <p:cNvGrpSpPr/>
            <p:nvPr/>
          </p:nvGrpSpPr>
          <p:grpSpPr>
            <a:xfrm>
              <a:off x="5410219" y="3780102"/>
              <a:ext cx="976865" cy="1016410"/>
              <a:chOff x="1543792" y="2080160"/>
              <a:chExt cx="1809008" cy="1882240"/>
            </a:xfrm>
          </p:grpSpPr>
          <p:grpSp>
            <p:nvGrpSpPr>
              <p:cNvPr id="166" name="Group 165"/>
              <p:cNvGrpSpPr/>
              <p:nvPr/>
            </p:nvGrpSpPr>
            <p:grpSpPr>
              <a:xfrm>
                <a:off x="1543792" y="2080160"/>
                <a:ext cx="1809008" cy="1882240"/>
                <a:chOff x="1543792" y="2080160"/>
                <a:chExt cx="1809008" cy="1882240"/>
              </a:xfrm>
            </p:grpSpPr>
            <p:sp>
              <p:nvSpPr>
                <p:cNvPr id="173" name="Rectangle 172"/>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4" name="Oval 173"/>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5" name="Oval 174"/>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6" name="Group 175"/>
                <p:cNvGrpSpPr/>
                <p:nvPr/>
              </p:nvGrpSpPr>
              <p:grpSpPr>
                <a:xfrm>
                  <a:off x="2000250" y="2080161"/>
                  <a:ext cx="266700" cy="510639"/>
                  <a:chOff x="2000250" y="2080161"/>
                  <a:chExt cx="266700" cy="510639"/>
                </a:xfrm>
              </p:grpSpPr>
              <p:cxnSp>
                <p:nvCxnSpPr>
                  <p:cNvPr id="180" name="Straight Connector 179"/>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Moon 180"/>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7" name="Group 176"/>
                <p:cNvGrpSpPr/>
                <p:nvPr/>
              </p:nvGrpSpPr>
              <p:grpSpPr>
                <a:xfrm>
                  <a:off x="2617136" y="2080160"/>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7" name="Straight Connector 166"/>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endCxn id="174"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1" name="Plus 170"/>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Plus 171"/>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2" name="Group 181"/>
          <p:cNvGrpSpPr>
            <a:grpSpLocks noChangeAspect="1"/>
          </p:cNvGrpSpPr>
          <p:nvPr/>
        </p:nvGrpSpPr>
        <p:grpSpPr>
          <a:xfrm rot="409324">
            <a:off x="6854275" y="4669008"/>
            <a:ext cx="1419041" cy="1954035"/>
            <a:chOff x="5410219" y="3780102"/>
            <a:chExt cx="976865" cy="1345159"/>
          </a:xfrm>
        </p:grpSpPr>
        <p:pic>
          <p:nvPicPr>
            <p:cNvPr id="183"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4" name="Group 183"/>
            <p:cNvGrpSpPr/>
            <p:nvPr/>
          </p:nvGrpSpPr>
          <p:grpSpPr>
            <a:xfrm>
              <a:off x="5410219" y="3780102"/>
              <a:ext cx="976865" cy="1016410"/>
              <a:chOff x="1543792" y="2080160"/>
              <a:chExt cx="1809008" cy="1882240"/>
            </a:xfrm>
          </p:grpSpPr>
          <p:grpSp>
            <p:nvGrpSpPr>
              <p:cNvPr id="185" name="Group 184"/>
              <p:cNvGrpSpPr/>
              <p:nvPr/>
            </p:nvGrpSpPr>
            <p:grpSpPr>
              <a:xfrm>
                <a:off x="1543792" y="2080160"/>
                <a:ext cx="1809008" cy="1882240"/>
                <a:chOff x="1543792" y="2080160"/>
                <a:chExt cx="1809008" cy="1882240"/>
              </a:xfrm>
            </p:grpSpPr>
            <p:sp>
              <p:nvSpPr>
                <p:cNvPr id="192" name="Rectangle 19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Oval 19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4" name="Oval 19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5" name="Group 194"/>
                <p:cNvGrpSpPr/>
                <p:nvPr/>
              </p:nvGrpSpPr>
              <p:grpSpPr>
                <a:xfrm>
                  <a:off x="2000250" y="2080161"/>
                  <a:ext cx="266700" cy="510639"/>
                  <a:chOff x="2000250" y="2080161"/>
                  <a:chExt cx="266700" cy="510639"/>
                </a:xfrm>
              </p:grpSpPr>
              <p:cxnSp>
                <p:nvCxnSpPr>
                  <p:cNvPr id="199" name="Straight Connector 19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Moon 19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6" name="Group 195"/>
                <p:cNvGrpSpPr/>
                <p:nvPr/>
              </p:nvGrpSpPr>
              <p:grpSpPr>
                <a:xfrm>
                  <a:off x="2617136" y="2080160"/>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6" name="Straight Connector 185"/>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endCxn id="19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Plus 18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Plus 19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201" name="Freeform 200"/>
          <p:cNvSpPr/>
          <p:nvPr/>
        </p:nvSpPr>
        <p:spPr>
          <a:xfrm rot="730199" flipH="1">
            <a:off x="7261447" y="3851258"/>
            <a:ext cx="491808" cy="739387"/>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3810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Freeform 201"/>
          <p:cNvSpPr/>
          <p:nvPr/>
        </p:nvSpPr>
        <p:spPr>
          <a:xfrm rot="18331599">
            <a:off x="5391944" y="1639382"/>
            <a:ext cx="451475" cy="739387"/>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3810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119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852264" y="914400"/>
            <a:ext cx="3999428"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A Touching Tale of Robots</a:t>
            </a:r>
          </a:p>
        </p:txBody>
      </p:sp>
      <p:grpSp>
        <p:nvGrpSpPr>
          <p:cNvPr id="4" name="Group 3"/>
          <p:cNvGrpSpPr/>
          <p:nvPr/>
        </p:nvGrpSpPr>
        <p:grpSpPr>
          <a:xfrm rot="18644896">
            <a:off x="2349589" y="2143645"/>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20647927">
            <a:off x="1161354" y="3388741"/>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19627551">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438441" y="3463837"/>
            <a:ext cx="844730" cy="566663"/>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122929" y="3931996"/>
            <a:ext cx="729266" cy="702476"/>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665380" y="4253081"/>
            <a:ext cx="54019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180182" y="4585564"/>
            <a:ext cx="400214" cy="82899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673940" y="4777998"/>
            <a:ext cx="2430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5679212" y="2714755"/>
            <a:ext cx="3007588" cy="1323439"/>
          </a:xfrm>
          <a:prstGeom prst="rect">
            <a:avLst/>
          </a:prstGeom>
          <a:solidFill>
            <a:schemeClr val="accent5">
              <a:lumMod val="20000"/>
              <a:lumOff val="80000"/>
            </a:schemeClr>
          </a:solidFill>
          <a:ln>
            <a:solidFill>
              <a:srgbClr val="000036"/>
            </a:solidFill>
          </a:ln>
        </p:spPr>
        <p:txBody>
          <a:bodyPr wrap="square" rtlCol="0">
            <a:spAutoFit/>
          </a:bodyPr>
          <a:lstStyle/>
          <a:p>
            <a:r>
              <a:rPr lang="en-US" sz="2000" dirty="0">
                <a:cs typeface="Times New Roman" panose="02020603050405020304" pitchFamily="18" charset="0"/>
              </a:rPr>
              <a:t>As a result of chasing others’ tails, these robots are stuck in a corner, glowing like a beacon!</a:t>
            </a:r>
          </a:p>
        </p:txBody>
      </p:sp>
      <p:cxnSp>
        <p:nvCxnSpPr>
          <p:cNvPr id="235" name="Straight Arrow Connector 234"/>
          <p:cNvCxnSpPr/>
          <p:nvPr/>
        </p:nvCxnSpPr>
        <p:spPr>
          <a:xfrm flipH="1" flipV="1">
            <a:off x="4621596" y="3068368"/>
            <a:ext cx="1057616" cy="23829"/>
          </a:xfrm>
          <a:prstGeom prst="straightConnector1">
            <a:avLst/>
          </a:prstGeom>
          <a:ln w="38100">
            <a:solidFill>
              <a:srgbClr val="000036"/>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3759447" y="2995189"/>
            <a:ext cx="924578" cy="348504"/>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3852195" y="2518135"/>
            <a:ext cx="999783" cy="51527"/>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Tree>
    <p:extLst>
      <p:ext uri="{BB962C8B-B14F-4D97-AF65-F5344CB8AC3E}">
        <p14:creationId xmlns:p14="http://schemas.microsoft.com/office/powerpoint/2010/main" val="1967614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18644896">
            <a:off x="2349589" y="2143645"/>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20647927">
            <a:off x="1161354" y="3388741"/>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19627551">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9" name="Group 198"/>
          <p:cNvGrpSpPr/>
          <p:nvPr/>
        </p:nvGrpSpPr>
        <p:grpSpPr>
          <a:xfrm>
            <a:off x="6031307" y="5055211"/>
            <a:ext cx="976865" cy="1345159"/>
            <a:chOff x="5410219" y="3780102"/>
            <a:chExt cx="976865" cy="1345159"/>
          </a:xfrm>
        </p:grpSpPr>
        <p:pic>
          <p:nvPicPr>
            <p:cNvPr id="200"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p:cNvGrpSpPr/>
            <p:nvPr/>
          </p:nvGrpSpPr>
          <p:grpSpPr>
            <a:xfrm>
              <a:off x="5410219" y="3780102"/>
              <a:ext cx="976865" cy="1016410"/>
              <a:chOff x="1543792" y="2080160"/>
              <a:chExt cx="1809008" cy="1882240"/>
            </a:xfrm>
          </p:grpSpPr>
          <p:grpSp>
            <p:nvGrpSpPr>
              <p:cNvPr id="202" name="Group 201"/>
              <p:cNvGrpSpPr/>
              <p:nvPr/>
            </p:nvGrpSpPr>
            <p:grpSpPr>
              <a:xfrm>
                <a:off x="1543792" y="2080160"/>
                <a:ext cx="1809008" cy="1882240"/>
                <a:chOff x="1543792" y="2080160"/>
                <a:chExt cx="1809008" cy="1882240"/>
              </a:xfrm>
            </p:grpSpPr>
            <p:sp>
              <p:nvSpPr>
                <p:cNvPr id="209" name="Rectangle 208"/>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Oval 210"/>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p:cNvGrpSpPr/>
                <p:nvPr/>
              </p:nvGrpSpPr>
              <p:grpSpPr>
                <a:xfrm>
                  <a:off x="2000250" y="2080161"/>
                  <a:ext cx="266700" cy="510639"/>
                  <a:chOff x="2000250" y="2080161"/>
                  <a:chExt cx="266700" cy="510639"/>
                </a:xfrm>
              </p:grpSpPr>
              <p:cxnSp>
                <p:nvCxnSpPr>
                  <p:cNvPr id="216" name="Straight Connector 21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Moon 21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p:cNvGrpSpPr/>
                <p:nvPr/>
              </p:nvGrpSpPr>
              <p:grpSpPr>
                <a:xfrm>
                  <a:off x="2617136" y="2080160"/>
                  <a:ext cx="266700" cy="510639"/>
                  <a:chOff x="2000250" y="2080161"/>
                  <a:chExt cx="266700" cy="510639"/>
                </a:xfrm>
              </p:grpSpPr>
              <p:cxnSp>
                <p:nvCxnSpPr>
                  <p:cNvPr id="214" name="Straight Connector 2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Moon 2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03" name="Straight Connector 202"/>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endCxn id="210"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Plus 206"/>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Plus 207"/>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438441" y="3463837"/>
            <a:ext cx="844730" cy="566663"/>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122929" y="3931996"/>
            <a:ext cx="729266" cy="702476"/>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665380" y="4253081"/>
            <a:ext cx="54019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180182" y="4585564"/>
            <a:ext cx="400214" cy="82899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673940" y="4777998"/>
            <a:ext cx="2430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3759447" y="2995189"/>
            <a:ext cx="924578" cy="348504"/>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3852195" y="2518135"/>
            <a:ext cx="999783" cy="51527"/>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679212" y="2714755"/>
            <a:ext cx="2863541" cy="707886"/>
          </a:xfrm>
          <a:prstGeom prst="rect">
            <a:avLst/>
          </a:prstGeom>
          <a:solidFill>
            <a:schemeClr val="accent5">
              <a:lumMod val="20000"/>
              <a:lumOff val="80000"/>
            </a:schemeClr>
          </a:solidFill>
          <a:ln>
            <a:solidFill>
              <a:srgbClr val="000036"/>
            </a:solidFill>
          </a:ln>
        </p:spPr>
        <p:txBody>
          <a:bodyPr wrap="none" rtlCol="0">
            <a:spAutoFit/>
          </a:bodyPr>
          <a:lstStyle/>
          <a:p>
            <a:r>
              <a:rPr lang="en-US" sz="2000" dirty="0">
                <a:cs typeface="Times New Roman" panose="02020603050405020304" pitchFamily="18" charset="0"/>
              </a:rPr>
              <a:t>The light is very attractive</a:t>
            </a:r>
          </a:p>
          <a:p>
            <a:r>
              <a:rPr lang="en-US" sz="2000" dirty="0">
                <a:cs typeface="Times New Roman" panose="02020603050405020304" pitchFamily="18" charset="0"/>
              </a:rPr>
              <a:t> to this distant robot!</a:t>
            </a:r>
          </a:p>
        </p:txBody>
      </p:sp>
      <p:cxnSp>
        <p:nvCxnSpPr>
          <p:cNvPr id="92" name="Straight Arrow Connector 91"/>
          <p:cNvCxnSpPr/>
          <p:nvPr/>
        </p:nvCxnSpPr>
        <p:spPr>
          <a:xfrm flipH="1">
            <a:off x="6974306" y="3437089"/>
            <a:ext cx="493294" cy="1340909"/>
          </a:xfrm>
          <a:prstGeom prst="straightConnector1">
            <a:avLst/>
          </a:prstGeom>
          <a:ln w="38100">
            <a:solidFill>
              <a:schemeClr val="accent4">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Tree>
    <p:extLst>
      <p:ext uri="{BB962C8B-B14F-4D97-AF65-F5344CB8AC3E}">
        <p14:creationId xmlns:p14="http://schemas.microsoft.com/office/powerpoint/2010/main" val="2120672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121"/>
          <p:cNvSpPr/>
          <p:nvPr/>
        </p:nvSpPr>
        <p:spPr>
          <a:xfrm rot="21119382" flipH="1">
            <a:off x="5111331" y="4262982"/>
            <a:ext cx="1133320" cy="832828"/>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5715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rot="18644896">
            <a:off x="2349589" y="2143645"/>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20647927">
            <a:off x="1161354" y="3388741"/>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19627551">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9" name="Group 198"/>
          <p:cNvGrpSpPr/>
          <p:nvPr/>
        </p:nvGrpSpPr>
        <p:grpSpPr>
          <a:xfrm rot="20500759">
            <a:off x="6031307" y="5081713"/>
            <a:ext cx="976865" cy="1345159"/>
            <a:chOff x="5410219" y="3780102"/>
            <a:chExt cx="976865" cy="1345159"/>
          </a:xfrm>
        </p:grpSpPr>
        <p:pic>
          <p:nvPicPr>
            <p:cNvPr id="200"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p:cNvGrpSpPr/>
            <p:nvPr/>
          </p:nvGrpSpPr>
          <p:grpSpPr>
            <a:xfrm>
              <a:off x="5410219" y="3780102"/>
              <a:ext cx="976865" cy="1016410"/>
              <a:chOff x="1543792" y="2080160"/>
              <a:chExt cx="1809008" cy="1882240"/>
            </a:xfrm>
          </p:grpSpPr>
          <p:grpSp>
            <p:nvGrpSpPr>
              <p:cNvPr id="202" name="Group 201"/>
              <p:cNvGrpSpPr/>
              <p:nvPr/>
            </p:nvGrpSpPr>
            <p:grpSpPr>
              <a:xfrm>
                <a:off x="1543792" y="2080160"/>
                <a:ext cx="1809008" cy="1882240"/>
                <a:chOff x="1543792" y="2080160"/>
                <a:chExt cx="1809008" cy="1882240"/>
              </a:xfrm>
            </p:grpSpPr>
            <p:sp>
              <p:nvSpPr>
                <p:cNvPr id="209" name="Rectangle 208"/>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Oval 210"/>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p:cNvGrpSpPr/>
                <p:nvPr/>
              </p:nvGrpSpPr>
              <p:grpSpPr>
                <a:xfrm>
                  <a:off x="2000250" y="2080161"/>
                  <a:ext cx="266700" cy="510639"/>
                  <a:chOff x="2000250" y="2080161"/>
                  <a:chExt cx="266700" cy="510639"/>
                </a:xfrm>
              </p:grpSpPr>
              <p:cxnSp>
                <p:nvCxnSpPr>
                  <p:cNvPr id="216" name="Straight Connector 21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Moon 21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p:cNvGrpSpPr/>
                <p:nvPr/>
              </p:nvGrpSpPr>
              <p:grpSpPr>
                <a:xfrm>
                  <a:off x="2617136" y="2080160"/>
                  <a:ext cx="266700" cy="510639"/>
                  <a:chOff x="2000250" y="2080161"/>
                  <a:chExt cx="266700" cy="510639"/>
                </a:xfrm>
              </p:grpSpPr>
              <p:cxnSp>
                <p:nvCxnSpPr>
                  <p:cNvPr id="214" name="Straight Connector 2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Moon 2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03" name="Straight Connector 202"/>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endCxn id="210"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Plus 206"/>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Plus 207"/>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52195" y="2518135"/>
            <a:ext cx="999783" cy="51527"/>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3759447" y="2995189"/>
            <a:ext cx="924578" cy="348504"/>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438441" y="3463837"/>
            <a:ext cx="844730" cy="566663"/>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122929" y="3931996"/>
            <a:ext cx="729266" cy="702476"/>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2665380" y="4253081"/>
            <a:ext cx="54019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2180182" y="4585564"/>
            <a:ext cx="400214" cy="82899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673940" y="4777998"/>
            <a:ext cx="2430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Freeform 230"/>
          <p:cNvSpPr/>
          <p:nvPr/>
        </p:nvSpPr>
        <p:spPr>
          <a:xfrm rot="16726683">
            <a:off x="3606735" y="2821085"/>
            <a:ext cx="537655" cy="2230391"/>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5715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6974306" y="3437089"/>
            <a:ext cx="493294" cy="1340909"/>
          </a:xfrm>
          <a:prstGeom prst="straightConnector1">
            <a:avLst/>
          </a:prstGeom>
          <a:ln w="38100">
            <a:solidFill>
              <a:schemeClr val="accent4">
                <a:lumMod val="7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755259" y="2726563"/>
            <a:ext cx="2931388" cy="707886"/>
          </a:xfrm>
          <a:prstGeom prst="rect">
            <a:avLst/>
          </a:prstGeom>
          <a:solidFill>
            <a:schemeClr val="accent5">
              <a:lumMod val="20000"/>
              <a:lumOff val="80000"/>
            </a:schemeClr>
          </a:solidFill>
          <a:ln>
            <a:solidFill>
              <a:srgbClr val="000036"/>
            </a:solidFill>
          </a:ln>
        </p:spPr>
        <p:txBody>
          <a:bodyPr wrap="square" rtlCol="0">
            <a:spAutoFit/>
          </a:bodyPr>
          <a:lstStyle/>
          <a:p>
            <a:r>
              <a:rPr lang="en-US" sz="2000" dirty="0">
                <a:cs typeface="Times New Roman" panose="02020603050405020304" pitchFamily="18" charset="0"/>
              </a:rPr>
              <a:t>Drawn by the strong light,</a:t>
            </a:r>
          </a:p>
          <a:p>
            <a:r>
              <a:rPr lang="en-US" sz="2000" dirty="0">
                <a:cs typeface="Times New Roman" panose="02020603050405020304" pitchFamily="18" charset="0"/>
              </a:rPr>
              <a:t>it races in …….</a:t>
            </a:r>
          </a:p>
        </p:txBody>
      </p:sp>
      <p:sp>
        <p:nvSpPr>
          <p:cNvPr id="92" name="TextBox 91"/>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Tree>
    <p:extLst>
      <p:ext uri="{BB962C8B-B14F-4D97-AF65-F5344CB8AC3E}">
        <p14:creationId xmlns:p14="http://schemas.microsoft.com/office/powerpoint/2010/main" val="2043251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18644896">
            <a:off x="2349589" y="2143645"/>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20647927">
            <a:off x="1161354" y="3388741"/>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19627551">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9" name="Group 198"/>
          <p:cNvGrpSpPr/>
          <p:nvPr/>
        </p:nvGrpSpPr>
        <p:grpSpPr>
          <a:xfrm rot="20103527">
            <a:off x="2517352" y="3021489"/>
            <a:ext cx="976865" cy="1345159"/>
            <a:chOff x="5410219" y="3780102"/>
            <a:chExt cx="976865" cy="1345159"/>
          </a:xfrm>
        </p:grpSpPr>
        <p:pic>
          <p:nvPicPr>
            <p:cNvPr id="200"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p:cNvGrpSpPr/>
            <p:nvPr/>
          </p:nvGrpSpPr>
          <p:grpSpPr>
            <a:xfrm>
              <a:off x="5410219" y="3780102"/>
              <a:ext cx="976865" cy="1016410"/>
              <a:chOff x="1543792" y="2080160"/>
              <a:chExt cx="1809008" cy="1882240"/>
            </a:xfrm>
          </p:grpSpPr>
          <p:grpSp>
            <p:nvGrpSpPr>
              <p:cNvPr id="202" name="Group 201"/>
              <p:cNvGrpSpPr/>
              <p:nvPr/>
            </p:nvGrpSpPr>
            <p:grpSpPr>
              <a:xfrm>
                <a:off x="1543792" y="2080160"/>
                <a:ext cx="1809008" cy="1882240"/>
                <a:chOff x="1543792" y="2080160"/>
                <a:chExt cx="1809008" cy="1882240"/>
              </a:xfrm>
            </p:grpSpPr>
            <p:sp>
              <p:nvSpPr>
                <p:cNvPr id="209" name="Rectangle 208"/>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Oval 210"/>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p:cNvGrpSpPr/>
                <p:nvPr/>
              </p:nvGrpSpPr>
              <p:grpSpPr>
                <a:xfrm>
                  <a:off x="2000250" y="2080161"/>
                  <a:ext cx="266700" cy="510639"/>
                  <a:chOff x="2000250" y="2080161"/>
                  <a:chExt cx="266700" cy="510639"/>
                </a:xfrm>
              </p:grpSpPr>
              <p:cxnSp>
                <p:nvCxnSpPr>
                  <p:cNvPr id="216" name="Straight Connector 21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Moon 21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p:cNvGrpSpPr/>
                <p:nvPr/>
              </p:nvGrpSpPr>
              <p:grpSpPr>
                <a:xfrm>
                  <a:off x="2617136" y="2080160"/>
                  <a:ext cx="266700" cy="510639"/>
                  <a:chOff x="2000250" y="2080161"/>
                  <a:chExt cx="266700" cy="510639"/>
                </a:xfrm>
              </p:grpSpPr>
              <p:cxnSp>
                <p:nvCxnSpPr>
                  <p:cNvPr id="214" name="Straight Connector 2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Moon 2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03" name="Straight Connector 202"/>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endCxn id="210"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Plus 206"/>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Plus 207"/>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0857" y="1984595"/>
            <a:ext cx="2514600" cy="1938081"/>
            <a:chOff x="5791200" y="4386519"/>
            <a:chExt cx="2514600" cy="1938081"/>
          </a:xfrm>
        </p:grpSpPr>
        <p:sp>
          <p:nvSpPr>
            <p:cNvPr id="7" name="Explosion 2 6"/>
            <p:cNvSpPr/>
            <p:nvPr/>
          </p:nvSpPr>
          <p:spPr>
            <a:xfrm>
              <a:off x="5791200" y="4386519"/>
              <a:ext cx="2514600" cy="1938081"/>
            </a:xfrm>
            <a:prstGeom prst="irregularSeal2">
              <a:avLst/>
            </a:prstGeom>
            <a:solidFill>
              <a:schemeClr val="bg1"/>
            </a:solidFill>
            <a:ln w="38100">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rot="19493474">
              <a:off x="6109554" y="5221940"/>
              <a:ext cx="1616148" cy="400110"/>
            </a:xfrm>
            <a:prstGeom prst="rect">
              <a:avLst/>
            </a:prstGeom>
            <a:noFill/>
          </p:spPr>
          <p:txBody>
            <a:bodyPr wrap="none" rtlCol="0">
              <a:spAutoFit/>
            </a:bodyPr>
            <a:lstStyle/>
            <a:p>
              <a:r>
                <a:rPr lang="en-US" sz="2000" dirty="0">
                  <a:solidFill>
                    <a:srgbClr val="FF0000"/>
                  </a:solidFill>
                  <a:latin typeface="Gill Sans Ultra Bold" panose="020B0A02020104020203" pitchFamily="34" charset="0"/>
                  <a:cs typeface="Times New Roman" panose="02020603050405020304" pitchFamily="18" charset="0"/>
                </a:rPr>
                <a:t>CRASH!!!</a:t>
              </a:r>
            </a:p>
          </p:txBody>
        </p:sp>
      </p:grpSp>
      <p:sp>
        <p:nvSpPr>
          <p:cNvPr id="98" name="Freeform 97"/>
          <p:cNvSpPr/>
          <p:nvPr/>
        </p:nvSpPr>
        <p:spPr>
          <a:xfrm rot="21119382" flipH="1">
            <a:off x="5111331" y="4262982"/>
            <a:ext cx="1133320" cy="832828"/>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5715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3438441" y="3463837"/>
            <a:ext cx="844730" cy="566663"/>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122929" y="3931996"/>
            <a:ext cx="729266" cy="702476"/>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665380" y="4253081"/>
            <a:ext cx="540199" cy="811462"/>
          </a:xfrm>
          <a:prstGeom prst="line">
            <a:avLst/>
          </a:prstGeom>
          <a:ln w="1016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a:xfrm rot="16726683">
            <a:off x="3606735" y="2821085"/>
            <a:ext cx="537655" cy="2230391"/>
          </a:xfrm>
          <a:custGeom>
            <a:avLst/>
            <a:gdLst>
              <a:gd name="connsiteX0" fmla="*/ 2244 w 453507"/>
              <a:gd name="connsiteY0" fmla="*/ 712520 h 712520"/>
              <a:gd name="connsiteX1" fmla="*/ 14120 w 453507"/>
              <a:gd name="connsiteY1" fmla="*/ 475013 h 712520"/>
              <a:gd name="connsiteX2" fmla="*/ 109122 w 453507"/>
              <a:gd name="connsiteY2" fmla="*/ 225632 h 712520"/>
              <a:gd name="connsiteX3" fmla="*/ 287252 w 453507"/>
              <a:gd name="connsiteY3" fmla="*/ 59377 h 712520"/>
              <a:gd name="connsiteX4" fmla="*/ 453507 w 453507"/>
              <a:gd name="connsiteY4" fmla="*/ 0 h 7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507" h="712520">
                <a:moveTo>
                  <a:pt x="2244" y="712520"/>
                </a:moveTo>
                <a:cubicBezTo>
                  <a:pt x="-725" y="634340"/>
                  <a:pt x="-3693" y="556161"/>
                  <a:pt x="14120" y="475013"/>
                </a:cubicBezTo>
                <a:cubicBezTo>
                  <a:pt x="31933" y="393865"/>
                  <a:pt x="63600" y="294905"/>
                  <a:pt x="109122" y="225632"/>
                </a:cubicBezTo>
                <a:cubicBezTo>
                  <a:pt x="154644" y="156359"/>
                  <a:pt x="229855" y="96982"/>
                  <a:pt x="287252" y="59377"/>
                </a:cubicBezTo>
                <a:cubicBezTo>
                  <a:pt x="344650" y="21772"/>
                  <a:pt x="399078" y="10886"/>
                  <a:pt x="453507" y="0"/>
                </a:cubicBezTo>
              </a:path>
            </a:pathLst>
          </a:custGeom>
          <a:noFill/>
          <a:ln w="57150">
            <a:solidFill>
              <a:schemeClr val="accent4">
                <a:lumMod val="60000"/>
                <a:lumOff val="40000"/>
              </a:schemeClr>
            </a:solidFill>
            <a:prstDash val="sys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5679212" y="2714755"/>
            <a:ext cx="2931388" cy="707886"/>
          </a:xfrm>
          <a:prstGeom prst="rect">
            <a:avLst/>
          </a:prstGeom>
          <a:solidFill>
            <a:schemeClr val="accent5">
              <a:lumMod val="20000"/>
              <a:lumOff val="80000"/>
            </a:schemeClr>
          </a:solidFill>
          <a:ln>
            <a:solidFill>
              <a:srgbClr val="000036"/>
            </a:solidFill>
          </a:ln>
        </p:spPr>
        <p:txBody>
          <a:bodyPr wrap="square" rtlCol="0">
            <a:spAutoFit/>
          </a:bodyPr>
          <a:lstStyle/>
          <a:p>
            <a:r>
              <a:rPr lang="en-US" sz="2000" dirty="0">
                <a:cs typeface="Times New Roman" panose="02020603050405020304" pitchFamily="18" charset="0"/>
              </a:rPr>
              <a:t>……. and </a:t>
            </a:r>
            <a:r>
              <a:rPr lang="en-US"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crashes</a:t>
            </a:r>
            <a:r>
              <a:rPr lang="en-US" sz="2000" dirty="0">
                <a:cs typeface="Times New Roman" panose="02020603050405020304" pitchFamily="18" charset="0"/>
              </a:rPr>
              <a:t> into the crowd!</a:t>
            </a:r>
          </a:p>
        </p:txBody>
      </p:sp>
      <p:sp>
        <p:nvSpPr>
          <p:cNvPr id="90" name="TextBox 89"/>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Tree>
    <p:extLst>
      <p:ext uri="{BB962C8B-B14F-4D97-AF65-F5344CB8AC3E}">
        <p14:creationId xmlns:p14="http://schemas.microsoft.com/office/powerpoint/2010/main" val="4011512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rot="4931814">
            <a:off x="2914232" y="2220967"/>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12702137">
            <a:off x="1623432" y="3662545"/>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3582686">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9" name="Group 198"/>
          <p:cNvGrpSpPr/>
          <p:nvPr/>
        </p:nvGrpSpPr>
        <p:grpSpPr>
          <a:xfrm rot="20500759">
            <a:off x="2688620" y="3645179"/>
            <a:ext cx="976865" cy="1345159"/>
            <a:chOff x="5410219" y="3780102"/>
            <a:chExt cx="976865" cy="1345159"/>
          </a:xfrm>
        </p:grpSpPr>
        <p:pic>
          <p:nvPicPr>
            <p:cNvPr id="200"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p:cNvGrpSpPr/>
            <p:nvPr/>
          </p:nvGrpSpPr>
          <p:grpSpPr>
            <a:xfrm>
              <a:off x="5410219" y="3780102"/>
              <a:ext cx="976865" cy="1016410"/>
              <a:chOff x="1543792" y="2080160"/>
              <a:chExt cx="1809008" cy="1882240"/>
            </a:xfrm>
          </p:grpSpPr>
          <p:grpSp>
            <p:nvGrpSpPr>
              <p:cNvPr id="202" name="Group 201"/>
              <p:cNvGrpSpPr/>
              <p:nvPr/>
            </p:nvGrpSpPr>
            <p:grpSpPr>
              <a:xfrm>
                <a:off x="1543792" y="2080160"/>
                <a:ext cx="1809008" cy="1882240"/>
                <a:chOff x="1543792" y="2080160"/>
                <a:chExt cx="1809008" cy="1882240"/>
              </a:xfrm>
            </p:grpSpPr>
            <p:sp>
              <p:nvSpPr>
                <p:cNvPr id="209" name="Rectangle 208"/>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Oval 210"/>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p:cNvGrpSpPr/>
                <p:nvPr/>
              </p:nvGrpSpPr>
              <p:grpSpPr>
                <a:xfrm>
                  <a:off x="2000250" y="2080161"/>
                  <a:ext cx="266700" cy="510639"/>
                  <a:chOff x="2000250" y="2080161"/>
                  <a:chExt cx="266700" cy="510639"/>
                </a:xfrm>
              </p:grpSpPr>
              <p:cxnSp>
                <p:nvCxnSpPr>
                  <p:cNvPr id="216" name="Straight Connector 21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Moon 21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p:cNvGrpSpPr/>
                <p:nvPr/>
              </p:nvGrpSpPr>
              <p:grpSpPr>
                <a:xfrm>
                  <a:off x="2617136" y="2080160"/>
                  <a:ext cx="266700" cy="510639"/>
                  <a:chOff x="2000250" y="2080161"/>
                  <a:chExt cx="266700" cy="510639"/>
                </a:xfrm>
              </p:grpSpPr>
              <p:cxnSp>
                <p:nvCxnSpPr>
                  <p:cNvPr id="214" name="Straight Connector 2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Moon 2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03" name="Straight Connector 202"/>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endCxn id="210"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Plus 206"/>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Plus 207"/>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679212" y="2714755"/>
            <a:ext cx="2473434" cy="400110"/>
          </a:xfrm>
          <a:prstGeom prst="rect">
            <a:avLst/>
          </a:prstGeom>
          <a:solidFill>
            <a:schemeClr val="accent5">
              <a:lumMod val="20000"/>
              <a:lumOff val="80000"/>
            </a:schemeClr>
          </a:solidFill>
          <a:ln>
            <a:solidFill>
              <a:srgbClr val="000036"/>
            </a:solidFill>
          </a:ln>
        </p:spPr>
        <p:txBody>
          <a:bodyPr wrap="none" rtlCol="0">
            <a:spAutoFit/>
          </a:bodyPr>
          <a:lstStyle/>
          <a:p>
            <a:r>
              <a:rPr lang="en-US" sz="2000" dirty="0">
                <a:cs typeface="Times New Roman" panose="02020603050405020304" pitchFamily="18" charset="0"/>
              </a:rPr>
              <a:t>Now everyone is free!</a:t>
            </a:r>
          </a:p>
        </p:txBody>
      </p:sp>
      <p:sp>
        <p:nvSpPr>
          <p:cNvPr id="2" name="TextBox 1"/>
          <p:cNvSpPr txBox="1"/>
          <p:nvPr/>
        </p:nvSpPr>
        <p:spPr>
          <a:xfrm>
            <a:off x="5559050" y="3224083"/>
            <a:ext cx="3296095"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What a helpful “good” robot!</a:t>
            </a:r>
          </a:p>
        </p:txBody>
      </p:sp>
      <p:sp>
        <p:nvSpPr>
          <p:cNvPr id="83" name="TextBox 82"/>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spTree>
    <p:extLst>
      <p:ext uri="{BB962C8B-B14F-4D97-AF65-F5344CB8AC3E}">
        <p14:creationId xmlns:p14="http://schemas.microsoft.com/office/powerpoint/2010/main" val="26170420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9160" y="6285939"/>
            <a:ext cx="4278992" cy="307777"/>
          </a:xfrm>
          <a:prstGeom prst="rect">
            <a:avLst/>
          </a:prstGeom>
          <a:noFill/>
        </p:spPr>
        <p:txBody>
          <a:bodyPr wrap="none" rtlCol="0">
            <a:spAutoFit/>
          </a:bodyPr>
          <a:lstStyle/>
          <a:p>
            <a:r>
              <a:rPr lang="en-US" sz="1400" dirty="0">
                <a:solidFill>
                  <a:srgbClr val="0070C0"/>
                </a:solidFill>
                <a:cs typeface="Times New Roman" panose="02020603050405020304" pitchFamily="18" charset="0"/>
              </a:rPr>
              <a:t>Watch https://www.youtube.com/watch?v=A-fxij3zM7g</a:t>
            </a:r>
          </a:p>
        </p:txBody>
      </p:sp>
      <p:grpSp>
        <p:nvGrpSpPr>
          <p:cNvPr id="4" name="Group 3"/>
          <p:cNvGrpSpPr/>
          <p:nvPr/>
        </p:nvGrpSpPr>
        <p:grpSpPr>
          <a:xfrm rot="4931814">
            <a:off x="2914232" y="2220967"/>
            <a:ext cx="976865" cy="1345159"/>
            <a:chOff x="5410219" y="3780102"/>
            <a:chExt cx="976865" cy="1345159"/>
          </a:xfrm>
        </p:grpSpPr>
        <p:pic>
          <p:nvPicPr>
            <p:cNvPr id="36866"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410219" y="3780102"/>
              <a:ext cx="976865" cy="1016410"/>
              <a:chOff x="1543792" y="2080160"/>
              <a:chExt cx="1809008" cy="1882240"/>
            </a:xfrm>
          </p:grpSpPr>
          <p:grpSp>
            <p:nvGrpSpPr>
              <p:cNvPr id="144" name="Group 143"/>
              <p:cNvGrpSpPr/>
              <p:nvPr/>
            </p:nvGrpSpPr>
            <p:grpSpPr>
              <a:xfrm>
                <a:off x="1543792" y="2080160"/>
                <a:ext cx="1809008" cy="1882240"/>
                <a:chOff x="1543792" y="2080160"/>
                <a:chExt cx="1809008" cy="1882240"/>
              </a:xfrm>
            </p:grpSpPr>
            <p:sp>
              <p:nvSpPr>
                <p:cNvPr id="152" name="Rectangle 151"/>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Oval 152"/>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5" name="Group 154"/>
                <p:cNvGrpSpPr/>
                <p:nvPr/>
              </p:nvGrpSpPr>
              <p:grpSpPr>
                <a:xfrm>
                  <a:off x="2000250" y="2080161"/>
                  <a:ext cx="266700" cy="510639"/>
                  <a:chOff x="2000250" y="2080161"/>
                  <a:chExt cx="266700" cy="510639"/>
                </a:xfrm>
              </p:grpSpPr>
              <p:cxnSp>
                <p:nvCxnSpPr>
                  <p:cNvPr id="159" name="Straight Connector 158"/>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0" name="Moon 159"/>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6" name="Group 155"/>
                <p:cNvGrpSpPr/>
                <p:nvPr/>
              </p:nvGrpSpPr>
              <p:grpSpPr>
                <a:xfrm>
                  <a:off x="2617136" y="2080160"/>
                  <a:ext cx="266700" cy="510639"/>
                  <a:chOff x="2000250" y="2080161"/>
                  <a:chExt cx="266700" cy="510639"/>
                </a:xfrm>
              </p:grpSpPr>
              <p:cxnSp>
                <p:nvCxnSpPr>
                  <p:cNvPr id="157" name="Straight Connector 15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Moon 15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45" name="Straight Connector 14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endCxn id="153"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0" name="Plus 149"/>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Plus 150"/>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61" name="Group 160"/>
          <p:cNvGrpSpPr/>
          <p:nvPr/>
        </p:nvGrpSpPr>
        <p:grpSpPr>
          <a:xfrm rot="12702137">
            <a:off x="1623432" y="3662545"/>
            <a:ext cx="976865" cy="1345159"/>
            <a:chOff x="5410219" y="3780102"/>
            <a:chExt cx="976865" cy="1345159"/>
          </a:xfrm>
        </p:grpSpPr>
        <p:pic>
          <p:nvPicPr>
            <p:cNvPr id="162"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p:cNvGrpSpPr/>
            <p:nvPr/>
          </p:nvGrpSpPr>
          <p:grpSpPr>
            <a:xfrm>
              <a:off x="5410219" y="3780102"/>
              <a:ext cx="976865" cy="1016410"/>
              <a:chOff x="1543792" y="2080160"/>
              <a:chExt cx="1809008" cy="1882240"/>
            </a:xfrm>
          </p:grpSpPr>
          <p:grpSp>
            <p:nvGrpSpPr>
              <p:cNvPr id="164" name="Group 163"/>
              <p:cNvGrpSpPr/>
              <p:nvPr/>
            </p:nvGrpSpPr>
            <p:grpSpPr>
              <a:xfrm>
                <a:off x="1543792" y="2080160"/>
                <a:ext cx="1809008" cy="1882240"/>
                <a:chOff x="1543792" y="2080160"/>
                <a:chExt cx="1809008" cy="1882240"/>
              </a:xfrm>
            </p:grpSpPr>
            <p:sp>
              <p:nvSpPr>
                <p:cNvPr id="171" name="Rectangle 170"/>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2" name="Oval 171"/>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3" name="Oval 172"/>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4" name="Group 173"/>
                <p:cNvGrpSpPr/>
                <p:nvPr/>
              </p:nvGrpSpPr>
              <p:grpSpPr>
                <a:xfrm>
                  <a:off x="2000250" y="2080161"/>
                  <a:ext cx="266700" cy="510639"/>
                  <a:chOff x="2000250" y="2080161"/>
                  <a:chExt cx="266700" cy="510639"/>
                </a:xfrm>
              </p:grpSpPr>
              <p:cxnSp>
                <p:nvCxnSpPr>
                  <p:cNvPr id="178" name="Straight Connector 177"/>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9" name="Moon 178"/>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5" name="Group 174"/>
                <p:cNvGrpSpPr/>
                <p:nvPr/>
              </p:nvGrpSpPr>
              <p:grpSpPr>
                <a:xfrm>
                  <a:off x="2617136" y="2080160"/>
                  <a:ext cx="266700" cy="510639"/>
                  <a:chOff x="2000250" y="2080161"/>
                  <a:chExt cx="266700" cy="510639"/>
                </a:xfrm>
              </p:grpSpPr>
              <p:cxnSp>
                <p:nvCxnSpPr>
                  <p:cNvPr id="176" name="Straight Connector 17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Moon 17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65" name="Straight Connector 164"/>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72"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9" name="Plus 168"/>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Plus 169"/>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80" name="Group 179"/>
          <p:cNvGrpSpPr/>
          <p:nvPr/>
        </p:nvGrpSpPr>
        <p:grpSpPr>
          <a:xfrm rot="3582686">
            <a:off x="1265044" y="2228678"/>
            <a:ext cx="976865" cy="1345159"/>
            <a:chOff x="5410219" y="3780102"/>
            <a:chExt cx="976865" cy="1345159"/>
          </a:xfrm>
        </p:grpSpPr>
        <p:pic>
          <p:nvPicPr>
            <p:cNvPr id="181"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182" name="Group 181"/>
            <p:cNvGrpSpPr/>
            <p:nvPr/>
          </p:nvGrpSpPr>
          <p:grpSpPr>
            <a:xfrm>
              <a:off x="5410219" y="3780102"/>
              <a:ext cx="976865" cy="1016410"/>
              <a:chOff x="1543792" y="2080160"/>
              <a:chExt cx="1809008" cy="1882240"/>
            </a:xfrm>
          </p:grpSpPr>
          <p:grpSp>
            <p:nvGrpSpPr>
              <p:cNvPr id="183" name="Group 182"/>
              <p:cNvGrpSpPr/>
              <p:nvPr/>
            </p:nvGrpSpPr>
            <p:grpSpPr>
              <a:xfrm>
                <a:off x="1543792" y="2080160"/>
                <a:ext cx="1809008" cy="1882240"/>
                <a:chOff x="1543792" y="2080160"/>
                <a:chExt cx="1809008" cy="1882240"/>
              </a:xfrm>
            </p:grpSpPr>
            <p:sp>
              <p:nvSpPr>
                <p:cNvPr id="190" name="Rectangle 189"/>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1" name="Oval 190"/>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Oval 191"/>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Group 192"/>
                <p:cNvGrpSpPr/>
                <p:nvPr/>
              </p:nvGrpSpPr>
              <p:grpSpPr>
                <a:xfrm>
                  <a:off x="2000250" y="2080161"/>
                  <a:ext cx="266700" cy="510639"/>
                  <a:chOff x="2000250" y="2080161"/>
                  <a:chExt cx="266700" cy="510639"/>
                </a:xfrm>
              </p:grpSpPr>
              <p:cxnSp>
                <p:nvCxnSpPr>
                  <p:cNvPr id="197" name="Straight Connector 196"/>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Moon 197"/>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4" name="Group 193"/>
                <p:cNvGrpSpPr/>
                <p:nvPr/>
              </p:nvGrpSpPr>
              <p:grpSpPr>
                <a:xfrm>
                  <a:off x="2617136" y="2080160"/>
                  <a:ext cx="266700" cy="510639"/>
                  <a:chOff x="2000250" y="2080161"/>
                  <a:chExt cx="266700" cy="510639"/>
                </a:xfrm>
              </p:grpSpPr>
              <p:cxnSp>
                <p:nvCxnSpPr>
                  <p:cNvPr id="195" name="Straight Connector 194"/>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Moon 195"/>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184" name="Straight Connector 183"/>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endCxn id="191"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8" name="Plus 187"/>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9" name="Plus 188"/>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199" name="Group 198"/>
          <p:cNvGrpSpPr/>
          <p:nvPr/>
        </p:nvGrpSpPr>
        <p:grpSpPr>
          <a:xfrm rot="20500759">
            <a:off x="2688620" y="3645179"/>
            <a:ext cx="976865" cy="1345159"/>
            <a:chOff x="5410219" y="3780102"/>
            <a:chExt cx="976865" cy="1345159"/>
          </a:xfrm>
        </p:grpSpPr>
        <p:pic>
          <p:nvPicPr>
            <p:cNvPr id="200" name="Picture 2" descr="https://encrypted-tbn1.gstatic.com/images?q=tbn:ANd9GcTKA2NftUkx3tgXhV_OgxBVCAaR7Tn9dNJNxF7Sr8Bc3pBIWtdLTPmZp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751182" y="4814085"/>
              <a:ext cx="311176" cy="311176"/>
            </a:xfrm>
            <a:prstGeom prst="rect">
              <a:avLst/>
            </a:prstGeom>
            <a:noFill/>
            <a:extLst>
              <a:ext uri="{909E8E84-426E-40DD-AFC4-6F175D3DCCD1}">
                <a14:hiddenFill xmlns:a14="http://schemas.microsoft.com/office/drawing/2010/main">
                  <a:solidFill>
                    <a:srgbClr val="FFFFFF"/>
                  </a:solidFill>
                </a14:hiddenFill>
              </a:ext>
            </a:extLst>
          </p:spPr>
        </p:pic>
        <p:grpSp>
          <p:nvGrpSpPr>
            <p:cNvPr id="201" name="Group 200"/>
            <p:cNvGrpSpPr/>
            <p:nvPr/>
          </p:nvGrpSpPr>
          <p:grpSpPr>
            <a:xfrm>
              <a:off x="5410219" y="3780102"/>
              <a:ext cx="976865" cy="1016410"/>
              <a:chOff x="1543792" y="2080160"/>
              <a:chExt cx="1809008" cy="1882240"/>
            </a:xfrm>
          </p:grpSpPr>
          <p:grpSp>
            <p:nvGrpSpPr>
              <p:cNvPr id="202" name="Group 201"/>
              <p:cNvGrpSpPr/>
              <p:nvPr/>
            </p:nvGrpSpPr>
            <p:grpSpPr>
              <a:xfrm>
                <a:off x="1543792" y="2080160"/>
                <a:ext cx="1809008" cy="1882240"/>
                <a:chOff x="1543792" y="2080160"/>
                <a:chExt cx="1809008" cy="1882240"/>
              </a:xfrm>
            </p:grpSpPr>
            <p:sp>
              <p:nvSpPr>
                <p:cNvPr id="209" name="Rectangle 208"/>
                <p:cNvSpPr/>
                <p:nvPr/>
              </p:nvSpPr>
              <p:spPr>
                <a:xfrm>
                  <a:off x="1752600" y="2590800"/>
                  <a:ext cx="13716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0" name="Oval 209"/>
                <p:cNvSpPr/>
                <p:nvPr/>
              </p:nvSpPr>
              <p:spPr>
                <a:xfrm>
                  <a:off x="1543792"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1" name="Oval 210"/>
                <p:cNvSpPr/>
                <p:nvPr/>
              </p:nvSpPr>
              <p:spPr>
                <a:xfrm>
                  <a:off x="3124200" y="3124200"/>
                  <a:ext cx="228600" cy="838200"/>
                </a:xfrm>
                <a:prstGeom prst="ellipse">
                  <a:avLst/>
                </a:prstGeom>
                <a:solidFill>
                  <a:schemeClr val="accent1">
                    <a:lumMod val="75000"/>
                  </a:schemeClr>
                </a:solidFill>
                <a:ln w="381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2" name="Group 211"/>
                <p:cNvGrpSpPr/>
                <p:nvPr/>
              </p:nvGrpSpPr>
              <p:grpSpPr>
                <a:xfrm>
                  <a:off x="2000250" y="2080161"/>
                  <a:ext cx="266700" cy="510639"/>
                  <a:chOff x="2000250" y="2080161"/>
                  <a:chExt cx="266700" cy="510639"/>
                </a:xfrm>
              </p:grpSpPr>
              <p:cxnSp>
                <p:nvCxnSpPr>
                  <p:cNvPr id="216" name="Straight Connector 215"/>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7" name="Moon 216"/>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13" name="Group 212"/>
                <p:cNvGrpSpPr/>
                <p:nvPr/>
              </p:nvGrpSpPr>
              <p:grpSpPr>
                <a:xfrm>
                  <a:off x="2617136" y="2080160"/>
                  <a:ext cx="266700" cy="510639"/>
                  <a:chOff x="2000250" y="2080161"/>
                  <a:chExt cx="266700" cy="510639"/>
                </a:xfrm>
              </p:grpSpPr>
              <p:cxnSp>
                <p:nvCxnSpPr>
                  <p:cNvPr id="214" name="Straight Connector 213"/>
                  <p:cNvCxnSpPr/>
                  <p:nvPr/>
                </p:nvCxnSpPr>
                <p:spPr>
                  <a:xfrm flipV="1">
                    <a:off x="2133600" y="2209800"/>
                    <a:ext cx="0" cy="3810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Moon 214"/>
                  <p:cNvSpPr/>
                  <p:nvPr/>
                </p:nvSpPr>
                <p:spPr>
                  <a:xfrm rot="16200000">
                    <a:off x="2057400" y="2023011"/>
                    <a:ext cx="152400" cy="266700"/>
                  </a:xfrm>
                  <a:prstGeom prst="moon">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03" name="Straight Connector 202"/>
              <p:cNvCxnSpPr/>
              <p:nvPr/>
            </p:nvCxnSpPr>
            <p:spPr>
              <a:xfrm>
                <a:off x="2133600" y="2590800"/>
                <a:ext cx="750236" cy="9525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2000250" y="2590799"/>
                <a:ext cx="750236" cy="95250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83836" y="3543300"/>
                <a:ext cx="240364"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endCxn id="210" idx="6"/>
              </p:cNvCxnSpPr>
              <p:nvPr/>
            </p:nvCxnSpPr>
            <p:spPr>
              <a:xfrm flipH="1">
                <a:off x="1772392" y="3543300"/>
                <a:ext cx="227858" cy="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7" name="Plus 206"/>
              <p:cNvSpPr/>
              <p:nvPr/>
            </p:nvSpPr>
            <p:spPr>
              <a:xfrm>
                <a:off x="1841788"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8" name="Plus 207"/>
              <p:cNvSpPr/>
              <p:nvPr/>
            </p:nvSpPr>
            <p:spPr>
              <a:xfrm>
                <a:off x="2823289" y="3619500"/>
                <a:ext cx="228229" cy="228600"/>
              </a:xfrm>
              <a:prstGeom prst="mathPlus">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cxnSp>
        <p:nvCxnSpPr>
          <p:cNvPr id="27" name="Straight Connector 26"/>
          <p:cNvCxnSpPr/>
          <p:nvPr/>
        </p:nvCxnSpPr>
        <p:spPr>
          <a:xfrm>
            <a:off x="1143000" y="2133600"/>
            <a:ext cx="3590583" cy="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1143000" y="2074225"/>
            <a:ext cx="0" cy="3048000"/>
          </a:xfrm>
          <a:prstGeom prst="line">
            <a:avLst/>
          </a:prstGeom>
          <a:ln w="114300">
            <a:solidFill>
              <a:srgbClr val="00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679212" y="2714755"/>
            <a:ext cx="2473434" cy="400110"/>
          </a:xfrm>
          <a:prstGeom prst="rect">
            <a:avLst/>
          </a:prstGeom>
          <a:solidFill>
            <a:schemeClr val="accent5">
              <a:lumMod val="20000"/>
              <a:lumOff val="80000"/>
            </a:schemeClr>
          </a:solidFill>
          <a:ln>
            <a:solidFill>
              <a:srgbClr val="000036"/>
            </a:solidFill>
          </a:ln>
        </p:spPr>
        <p:txBody>
          <a:bodyPr wrap="none" rtlCol="0">
            <a:spAutoFit/>
          </a:bodyPr>
          <a:lstStyle/>
          <a:p>
            <a:r>
              <a:rPr lang="en-US" sz="2000" dirty="0">
                <a:cs typeface="Times New Roman" panose="02020603050405020304" pitchFamily="18" charset="0"/>
              </a:rPr>
              <a:t>Now everyone is free!</a:t>
            </a:r>
          </a:p>
        </p:txBody>
      </p:sp>
      <p:sp>
        <p:nvSpPr>
          <p:cNvPr id="2" name="TextBox 1"/>
          <p:cNvSpPr txBox="1"/>
          <p:nvPr/>
        </p:nvSpPr>
        <p:spPr>
          <a:xfrm>
            <a:off x="5559050" y="3224083"/>
            <a:ext cx="3296095"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What a helpful “good” robot!</a:t>
            </a:r>
          </a:p>
        </p:txBody>
      </p:sp>
      <p:sp>
        <p:nvSpPr>
          <p:cNvPr id="7" name="TextBox 6"/>
          <p:cNvSpPr txBox="1"/>
          <p:nvPr/>
        </p:nvSpPr>
        <p:spPr>
          <a:xfrm>
            <a:off x="1455406" y="5154204"/>
            <a:ext cx="6589817" cy="400110"/>
          </a:xfrm>
          <a:prstGeom prst="rect">
            <a:avLst/>
          </a:prstGeom>
          <a:noFill/>
          <a:ln>
            <a:solidFill>
              <a:schemeClr val="accent4">
                <a:lumMod val="75000"/>
              </a:schemeClr>
            </a:solidFill>
          </a:ln>
        </p:spPr>
        <p:txBody>
          <a:bodyPr wrap="none" rtlCol="0">
            <a:spAutoFit/>
          </a:bodyPr>
          <a:lstStyle/>
          <a:p>
            <a:r>
              <a:rPr lang="en-US" sz="2000" b="1" dirty="0">
                <a:solidFill>
                  <a:srgbClr val="FF0000"/>
                </a:solidFill>
                <a:cs typeface="Times New Roman" panose="02020603050405020304" pitchFamily="18" charset="0"/>
              </a:rPr>
              <a:t>How much “brain” was needed for this “thoughtful” rescue?</a:t>
            </a:r>
          </a:p>
        </p:txBody>
      </p:sp>
      <p:sp>
        <p:nvSpPr>
          <p:cNvPr id="8" name="TextBox 7"/>
          <p:cNvSpPr txBox="1"/>
          <p:nvPr/>
        </p:nvSpPr>
        <p:spPr>
          <a:xfrm>
            <a:off x="1513447" y="5743545"/>
            <a:ext cx="6857198" cy="400110"/>
          </a:xfrm>
          <a:prstGeom prst="rect">
            <a:avLst/>
          </a:prstGeom>
          <a:noFill/>
        </p:spPr>
        <p:txBody>
          <a:bodyPr wrap="none" rtlCol="0">
            <a:spAutoFit/>
          </a:bodyPr>
          <a:lstStyle/>
          <a:p>
            <a:r>
              <a:rPr lang="en-US" sz="2000" dirty="0">
                <a:cs typeface="Times New Roman" panose="02020603050405020304" pitchFamily="18" charset="0"/>
              </a:rPr>
              <a:t>Could a lot of complex mental function emerge in a similar way?</a:t>
            </a:r>
          </a:p>
        </p:txBody>
      </p:sp>
    </p:spTree>
    <p:extLst>
      <p:ext uri="{BB962C8B-B14F-4D97-AF65-F5344CB8AC3E}">
        <p14:creationId xmlns:p14="http://schemas.microsoft.com/office/powerpoint/2010/main" val="372515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898F4-5F69-4CBB-81D7-3F8EDA13B5B3}"/>
              </a:ext>
            </a:extLst>
          </p:cNvPr>
          <p:cNvSpPr txBox="1"/>
          <p:nvPr/>
        </p:nvSpPr>
        <p:spPr>
          <a:xfrm>
            <a:off x="1790700" y="914400"/>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The Original Vision</a:t>
            </a:r>
          </a:p>
        </p:txBody>
      </p:sp>
      <p:sp>
        <p:nvSpPr>
          <p:cNvPr id="3" name="TextBox 2">
            <a:extLst>
              <a:ext uri="{FF2B5EF4-FFF2-40B4-BE49-F238E27FC236}">
                <a16:creationId xmlns:a16="http://schemas.microsoft.com/office/drawing/2014/main" id="{18242DBA-2F20-4D92-9753-8099E3E3F110}"/>
              </a:ext>
            </a:extLst>
          </p:cNvPr>
          <p:cNvSpPr txBox="1"/>
          <p:nvPr/>
        </p:nvSpPr>
        <p:spPr>
          <a:xfrm>
            <a:off x="457200" y="1524000"/>
            <a:ext cx="8229600" cy="3139321"/>
          </a:xfrm>
          <a:prstGeom prst="rect">
            <a:avLst/>
          </a:prstGeom>
          <a:noFill/>
        </p:spPr>
        <p:txBody>
          <a:bodyPr wrap="square" rtlCol="0">
            <a:spAutoFit/>
          </a:bodyPr>
          <a:lstStyle/>
          <a:p>
            <a:r>
              <a:rPr lang="en-US" dirty="0">
                <a:cs typeface="Times New Roman" panose="02020603050405020304" pitchFamily="18" charset="0"/>
              </a:rPr>
              <a:t>An attempt to build an artificial system that can do the things we consider “intelligent”</a:t>
            </a:r>
          </a:p>
          <a:p>
            <a:endParaRPr lang="en-US" dirty="0">
              <a:cs typeface="Times New Roman" panose="02020603050405020304" pitchFamily="18" charset="0"/>
            </a:endParaRPr>
          </a:p>
          <a:p>
            <a:r>
              <a:rPr lang="en-US" dirty="0">
                <a:cs typeface="Times New Roman" panose="02020603050405020304" pitchFamily="18" charset="0"/>
              </a:rPr>
              <a:t>“</a:t>
            </a:r>
            <a:r>
              <a:rPr lang="en-US" b="1" i="1" dirty="0">
                <a:cs typeface="Times New Roman" panose="02020603050405020304" pitchFamily="18" charset="0"/>
              </a:rPr>
              <a:t>Artificial Intelligence</a:t>
            </a:r>
            <a:r>
              <a:rPr lang="en-US" dirty="0">
                <a:cs typeface="Times New Roman" panose="02020603050405020304" pitchFamily="18" charset="0"/>
              </a:rPr>
              <a:t>” was coined by </a:t>
            </a:r>
            <a:r>
              <a:rPr lang="en-US" b="1" i="1" dirty="0">
                <a:cs typeface="Times New Roman" panose="02020603050405020304" pitchFamily="18" charset="0"/>
              </a:rPr>
              <a:t>John McCarthy </a:t>
            </a:r>
            <a:r>
              <a:rPr lang="en-US" dirty="0">
                <a:cs typeface="Times New Roman" panose="02020603050405020304" pitchFamily="18" charset="0"/>
              </a:rPr>
              <a:t>of Stanford at the </a:t>
            </a:r>
            <a:r>
              <a:rPr lang="en-US" b="1" i="1" dirty="0">
                <a:cs typeface="Times New Roman" panose="02020603050405020304" pitchFamily="18" charset="0"/>
              </a:rPr>
              <a:t>Dartmouth Summer Research Project on Artificial Intelligence </a:t>
            </a:r>
            <a:r>
              <a:rPr lang="en-US" dirty="0">
                <a:cs typeface="Times New Roman" panose="02020603050405020304" pitchFamily="18" charset="0"/>
              </a:rPr>
              <a:t>in 1956. They stated:</a:t>
            </a:r>
          </a:p>
          <a:p>
            <a:endParaRPr lang="en-US" dirty="0">
              <a:cs typeface="Times New Roman" panose="02020603050405020304" pitchFamily="18" charset="0"/>
            </a:endParaRPr>
          </a:p>
          <a:p>
            <a:r>
              <a:rPr lang="en-US" dirty="0">
                <a:solidFill>
                  <a:srgbClr val="FF0000"/>
                </a:solidFill>
                <a:cs typeface="Times New Roman" panose="02020603050405020304" pitchFamily="18" charset="0"/>
              </a:rPr>
              <a:t>“This study is to proceed on the basis of the conjecture that every aspect of learning or any other feature of intelligence can in principle be so precisely described that a machine can be made to simulate it. An attempt will be made to find how to make machines use language, form abstractions and concepts, solve kinds of problems now reserved for humans, and improve themselves.”</a:t>
            </a:r>
          </a:p>
          <a:p>
            <a:endParaRPr lang="en-US" dirty="0">
              <a:cs typeface="Times New Roman" panose="02020603050405020304" pitchFamily="18" charset="0"/>
            </a:endParaRPr>
          </a:p>
        </p:txBody>
      </p:sp>
    </p:spTree>
    <p:extLst>
      <p:ext uri="{BB962C8B-B14F-4D97-AF65-F5344CB8AC3E}">
        <p14:creationId xmlns:p14="http://schemas.microsoft.com/office/powerpoint/2010/main" val="1560970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2213" y="1394890"/>
            <a:ext cx="7803418" cy="400110"/>
          </a:xfrm>
          <a:prstGeom prst="rect">
            <a:avLst/>
          </a:prstGeom>
          <a:noFill/>
        </p:spPr>
        <p:txBody>
          <a:bodyPr wrap="none" rtlCol="0">
            <a:spAutoFit/>
          </a:bodyPr>
          <a:lstStyle/>
          <a:p>
            <a:r>
              <a:rPr lang="en-US" sz="2000" b="1" dirty="0" err="1">
                <a:solidFill>
                  <a:srgbClr val="FF0000"/>
                </a:solidFill>
                <a:cs typeface="Times New Roman" panose="02020603050405020304" pitchFamily="18" charset="0"/>
              </a:rPr>
              <a:t>Braitenberg</a:t>
            </a:r>
            <a:r>
              <a:rPr lang="en-US" sz="2000" b="1" dirty="0">
                <a:solidFill>
                  <a:srgbClr val="FF0000"/>
                </a:solidFill>
                <a:cs typeface="Times New Roman" panose="02020603050405020304" pitchFamily="18" charset="0"/>
              </a:rPr>
              <a:t> vehicles – and many other similar examples –  tell us that: </a:t>
            </a:r>
          </a:p>
        </p:txBody>
      </p:sp>
      <p:sp>
        <p:nvSpPr>
          <p:cNvPr id="4" name="TextBox 3"/>
          <p:cNvSpPr txBox="1"/>
          <p:nvPr/>
        </p:nvSpPr>
        <p:spPr>
          <a:xfrm>
            <a:off x="1676400" y="2057400"/>
            <a:ext cx="6858000" cy="2631490"/>
          </a:xfrm>
          <a:prstGeom prst="rect">
            <a:avLst/>
          </a:prstGeom>
          <a:solidFill>
            <a:schemeClr val="accent5">
              <a:lumMod val="20000"/>
              <a:lumOff val="80000"/>
            </a:schemeClr>
          </a:solidFill>
          <a:ln>
            <a:solidFill>
              <a:schemeClr val="tx1"/>
            </a:solidFill>
          </a:ln>
        </p:spPr>
        <p:txBody>
          <a:bodyPr wrap="square" rtlCol="0">
            <a:spAutoFit/>
          </a:bodyPr>
          <a:lstStyle/>
          <a:p>
            <a:pPr marL="182880" indent="-182880">
              <a:spcBef>
                <a:spcPts val="1200"/>
              </a:spcBef>
              <a:buSzPct val="120000"/>
              <a:buFont typeface="Arial" panose="020B0604020202020204" pitchFamily="34" charset="0"/>
              <a:buChar char="•"/>
            </a:pPr>
            <a:r>
              <a:rPr lang="en-US" sz="2000" dirty="0">
                <a:cs typeface="Times New Roman" panose="02020603050405020304" pitchFamily="18" charset="0"/>
              </a:rPr>
              <a:t>Complex behaviors can emerge </a:t>
            </a:r>
            <a:r>
              <a:rPr lang="en-US" sz="2000" b="1" i="1" dirty="0">
                <a:cs typeface="Times New Roman" panose="02020603050405020304" pitchFamily="18" charset="0"/>
              </a:rPr>
              <a:t>spontaneously</a:t>
            </a:r>
            <a:r>
              <a:rPr lang="en-US" sz="2000" dirty="0">
                <a:cs typeface="Times New Roman" panose="02020603050405020304" pitchFamily="18" charset="0"/>
              </a:rPr>
              <a:t> from the </a:t>
            </a:r>
            <a:r>
              <a:rPr lang="en-US" sz="2000" b="1" i="1" dirty="0">
                <a:cs typeface="Times New Roman" panose="02020603050405020304" pitchFamily="18" charset="0"/>
              </a:rPr>
              <a:t>interaction</a:t>
            </a:r>
            <a:r>
              <a:rPr lang="en-US" sz="2000" dirty="0">
                <a:cs typeface="Times New Roman" panose="02020603050405020304" pitchFamily="18" charset="0"/>
              </a:rPr>
              <a:t> of simpler behaviors in connected components.</a:t>
            </a:r>
          </a:p>
          <a:p>
            <a:pPr marL="182880" indent="-182880">
              <a:spcBef>
                <a:spcPts val="1800"/>
              </a:spcBef>
              <a:buSzPct val="120000"/>
              <a:buFont typeface="Arial" panose="020B0604020202020204" pitchFamily="34" charset="0"/>
              <a:buChar char="•"/>
            </a:pPr>
            <a:r>
              <a:rPr lang="en-US" sz="2000" dirty="0">
                <a:cs typeface="Times New Roman" panose="02020603050405020304" pitchFamily="18" charset="0"/>
              </a:rPr>
              <a:t>No explicit planning or control need underlie behaviors that appear planned and controlled.</a:t>
            </a:r>
          </a:p>
          <a:p>
            <a:pPr marL="182880" indent="-182880">
              <a:spcBef>
                <a:spcPts val="1800"/>
              </a:spcBef>
              <a:buSzPct val="120000"/>
              <a:buFont typeface="Arial" panose="020B0604020202020204" pitchFamily="34" charset="0"/>
              <a:buChar char="•"/>
            </a:pPr>
            <a:r>
              <a:rPr lang="en-US" sz="2000" dirty="0">
                <a:cs typeface="Times New Roman" panose="02020603050405020304" pitchFamily="18" charset="0"/>
              </a:rPr>
              <a:t>There is no sense-think-act cycle: It is one seamless process.</a:t>
            </a:r>
          </a:p>
          <a:p>
            <a:pPr marL="182880" indent="-182880">
              <a:spcBef>
                <a:spcPts val="1800"/>
              </a:spcBef>
              <a:buSzPct val="120000"/>
              <a:buFont typeface="Arial" panose="020B0604020202020204" pitchFamily="34" charset="0"/>
              <a:buChar char="•"/>
            </a:pPr>
            <a:r>
              <a:rPr lang="en-US" sz="2000" dirty="0">
                <a:cs typeface="Times New Roman" panose="02020603050405020304" pitchFamily="18" charset="0"/>
              </a:rPr>
              <a:t>“Purpose” is often in the mind of the observer.</a:t>
            </a:r>
          </a:p>
        </p:txBody>
      </p:sp>
      <p:sp>
        <p:nvSpPr>
          <p:cNvPr id="6" name="Bent-Up Arrow 5"/>
          <p:cNvSpPr/>
          <p:nvPr/>
        </p:nvSpPr>
        <p:spPr>
          <a:xfrm rot="5400000">
            <a:off x="1059455" y="1912345"/>
            <a:ext cx="471889" cy="4572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219200" y="4951290"/>
            <a:ext cx="6886372" cy="1169551"/>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Perhaps “mind” doesn’t always need much “brain” after all ……</a:t>
            </a:r>
          </a:p>
          <a:p>
            <a:pPr>
              <a:spcBef>
                <a:spcPts val="600"/>
              </a:spcBef>
            </a:pPr>
            <a:r>
              <a:rPr lang="en-US" sz="2000" b="1" dirty="0">
                <a:solidFill>
                  <a:srgbClr val="FF0000"/>
                </a:solidFill>
                <a:cs typeface="Times New Roman" panose="02020603050405020304" pitchFamily="18" charset="0"/>
              </a:rPr>
              <a:t>So where does it come from?</a:t>
            </a:r>
          </a:p>
          <a:p>
            <a:pPr>
              <a:spcBef>
                <a:spcPts val="600"/>
              </a:spcBef>
            </a:pPr>
            <a:r>
              <a:rPr lang="en-US" sz="2000" b="1" dirty="0">
                <a:solidFill>
                  <a:srgbClr val="FF0000"/>
                </a:solidFill>
                <a:cs typeface="Times New Roman" panose="02020603050405020304" pitchFamily="18" charset="0"/>
              </a:rPr>
              <a:t>          ….. and can we get complex intelligence without a brain?</a:t>
            </a:r>
          </a:p>
        </p:txBody>
      </p:sp>
    </p:spTree>
    <p:extLst>
      <p:ext uri="{BB962C8B-B14F-4D97-AF65-F5344CB8AC3E}">
        <p14:creationId xmlns:p14="http://schemas.microsoft.com/office/powerpoint/2010/main" val="2590840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Text Box 2"/>
          <p:cNvSpPr txBox="1">
            <a:spLocks noChangeArrowheads="1"/>
          </p:cNvSpPr>
          <p:nvPr/>
        </p:nvSpPr>
        <p:spPr bwMode="auto">
          <a:xfrm>
            <a:off x="2027998" y="814315"/>
            <a:ext cx="5259453"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The Embodied Intelligence Model</a:t>
            </a:r>
          </a:p>
        </p:txBody>
      </p:sp>
      <p:sp>
        <p:nvSpPr>
          <p:cNvPr id="508931" name="Text Box 3"/>
          <p:cNvSpPr txBox="1">
            <a:spLocks noChangeArrowheads="1"/>
          </p:cNvSpPr>
          <p:nvPr/>
        </p:nvSpPr>
        <p:spPr bwMode="auto">
          <a:xfrm>
            <a:off x="323850" y="1524000"/>
            <a:ext cx="3446777" cy="800219"/>
          </a:xfrm>
          <a:prstGeom prst="rect">
            <a:avLst/>
          </a:prstGeom>
          <a:noFill/>
          <a:ln w="28575" cap="sq">
            <a:noFill/>
            <a:miter lim="800000"/>
            <a:headEnd type="none" w="sm" len="sm"/>
            <a:tailEnd type="none" w="lg" len="lg"/>
          </a:ln>
          <a:effectLst/>
        </p:spPr>
        <p:txBody>
          <a:bodyPr wrap="none">
            <a:spAutoFit/>
          </a:bodyPr>
          <a:lstStyle/>
          <a:p>
            <a:pPr>
              <a:spcBef>
                <a:spcPct val="30000"/>
              </a:spcBef>
            </a:pPr>
            <a:r>
              <a:rPr lang="en-US" sz="2000" dirty="0"/>
              <a:t>Brain + Body = Active Artifact</a:t>
            </a:r>
          </a:p>
          <a:p>
            <a:pPr>
              <a:spcBef>
                <a:spcPct val="30000"/>
              </a:spcBef>
            </a:pPr>
            <a:r>
              <a:rPr lang="en-US" sz="2000" dirty="0"/>
              <a:t>Mind = Emergent Phenomenon</a:t>
            </a:r>
          </a:p>
        </p:txBody>
      </p:sp>
      <p:sp>
        <p:nvSpPr>
          <p:cNvPr id="508935" name="Text Box 7"/>
          <p:cNvSpPr txBox="1">
            <a:spLocks noChangeArrowheads="1"/>
          </p:cNvSpPr>
          <p:nvPr/>
        </p:nvSpPr>
        <p:spPr bwMode="auto">
          <a:xfrm>
            <a:off x="323850" y="2446636"/>
            <a:ext cx="1555750" cy="366713"/>
          </a:xfrm>
          <a:prstGeom prst="rect">
            <a:avLst/>
          </a:prstGeom>
          <a:noFill/>
          <a:ln w="28575" cap="sq">
            <a:noFill/>
            <a:miter lim="800000"/>
            <a:headEnd type="none" w="sm" len="sm"/>
            <a:tailEnd type="none" w="lg" len="lg"/>
          </a:ln>
          <a:effectLst/>
        </p:spPr>
        <p:txBody>
          <a:bodyPr wrap="none">
            <a:spAutoFit/>
          </a:bodyPr>
          <a:lstStyle/>
          <a:p>
            <a:r>
              <a:rPr lang="en-US" b="1" u="sng"/>
              <a:t>Subsumption:</a:t>
            </a:r>
          </a:p>
        </p:txBody>
      </p:sp>
      <p:sp>
        <p:nvSpPr>
          <p:cNvPr id="508939" name="Text Box 11"/>
          <p:cNvSpPr txBox="1">
            <a:spLocks noChangeArrowheads="1"/>
          </p:cNvSpPr>
          <p:nvPr/>
        </p:nvSpPr>
        <p:spPr bwMode="auto">
          <a:xfrm>
            <a:off x="4657725" y="2559050"/>
            <a:ext cx="1879600" cy="366713"/>
          </a:xfrm>
          <a:prstGeom prst="rect">
            <a:avLst/>
          </a:prstGeom>
          <a:noFill/>
          <a:ln w="28575" cap="sq">
            <a:noFill/>
            <a:miter lim="800000"/>
            <a:headEnd type="none" w="sm" len="sm"/>
            <a:tailEnd type="none" w="lg" len="lg"/>
          </a:ln>
          <a:effectLst/>
        </p:spPr>
        <p:txBody>
          <a:bodyPr wrap="none">
            <a:spAutoFit/>
          </a:bodyPr>
          <a:lstStyle/>
          <a:p>
            <a:r>
              <a:rPr lang="en-US" b="1" u="sng"/>
              <a:t>Key Assumption:</a:t>
            </a:r>
          </a:p>
        </p:txBody>
      </p:sp>
      <p:sp>
        <p:nvSpPr>
          <p:cNvPr id="508940" name="Text Box 12"/>
          <p:cNvSpPr txBox="1">
            <a:spLocks noChangeArrowheads="1"/>
          </p:cNvSpPr>
          <p:nvPr/>
        </p:nvSpPr>
        <p:spPr bwMode="auto">
          <a:xfrm>
            <a:off x="4776788" y="3024188"/>
            <a:ext cx="3805465" cy="923330"/>
          </a:xfrm>
          <a:prstGeom prst="rect">
            <a:avLst/>
          </a:prstGeom>
          <a:solidFill>
            <a:srgbClr val="333300"/>
          </a:solidFill>
          <a:ln w="28575" cap="sq">
            <a:solidFill>
              <a:srgbClr val="99CC00"/>
            </a:solidFill>
            <a:miter lim="800000"/>
            <a:headEnd type="none" w="sm" len="sm"/>
            <a:tailEnd type="none" w="lg" len="lg"/>
          </a:ln>
          <a:effectLst/>
        </p:spPr>
        <p:txBody>
          <a:bodyPr wrap="none">
            <a:spAutoFit/>
          </a:bodyPr>
          <a:lstStyle/>
          <a:p>
            <a:r>
              <a:rPr lang="en-US" dirty="0">
                <a:solidFill>
                  <a:srgbClr val="FFFF99"/>
                </a:solidFill>
              </a:rPr>
              <a:t>Intelligence arises from the interaction</a:t>
            </a:r>
          </a:p>
          <a:p>
            <a:r>
              <a:rPr lang="en-US" dirty="0">
                <a:solidFill>
                  <a:srgbClr val="FFFF99"/>
                </a:solidFill>
              </a:rPr>
              <a:t> of many simpler concrete </a:t>
            </a:r>
            <a:r>
              <a:rPr lang="en-US" dirty="0">
                <a:solidFill>
                  <a:srgbClr val="66FFFF"/>
                </a:solidFill>
              </a:rPr>
              <a:t>behaviors</a:t>
            </a:r>
          </a:p>
          <a:p>
            <a:r>
              <a:rPr lang="en-US" dirty="0"/>
              <a:t> </a:t>
            </a:r>
            <a:r>
              <a:rPr lang="en-US" dirty="0">
                <a:solidFill>
                  <a:srgbClr val="FFFF99"/>
                </a:solidFill>
              </a:rPr>
              <a:t>operating in parallel.</a:t>
            </a:r>
          </a:p>
        </p:txBody>
      </p:sp>
      <p:sp>
        <p:nvSpPr>
          <p:cNvPr id="508941" name="Text Box 13"/>
          <p:cNvSpPr txBox="1">
            <a:spLocks noChangeArrowheads="1"/>
          </p:cNvSpPr>
          <p:nvPr/>
        </p:nvSpPr>
        <p:spPr bwMode="auto">
          <a:xfrm>
            <a:off x="4575175" y="4375150"/>
            <a:ext cx="1238250" cy="366713"/>
          </a:xfrm>
          <a:prstGeom prst="rect">
            <a:avLst/>
          </a:prstGeom>
          <a:noFill/>
          <a:ln w="28575" cap="sq">
            <a:noFill/>
            <a:miter lim="800000"/>
            <a:headEnd type="none" w="sm" len="sm"/>
            <a:tailEnd type="none" w="lg" len="lg"/>
          </a:ln>
          <a:effectLst/>
        </p:spPr>
        <p:txBody>
          <a:bodyPr wrap="none">
            <a:spAutoFit/>
          </a:bodyPr>
          <a:lstStyle/>
          <a:p>
            <a:r>
              <a:rPr lang="en-US" b="1" u="sng"/>
              <a:t>Approach:</a:t>
            </a:r>
          </a:p>
        </p:txBody>
      </p:sp>
      <p:sp>
        <p:nvSpPr>
          <p:cNvPr id="508942" name="Text Box 14"/>
          <p:cNvSpPr txBox="1">
            <a:spLocks noChangeArrowheads="1"/>
          </p:cNvSpPr>
          <p:nvPr/>
        </p:nvSpPr>
        <p:spPr bwMode="auto">
          <a:xfrm>
            <a:off x="4740275" y="4876800"/>
            <a:ext cx="3450112" cy="770980"/>
          </a:xfrm>
          <a:prstGeom prst="rect">
            <a:avLst/>
          </a:prstGeom>
          <a:solidFill>
            <a:srgbClr val="993300"/>
          </a:solidFill>
          <a:ln w="28575" cap="sq">
            <a:solidFill>
              <a:srgbClr val="FF9900"/>
            </a:solidFill>
            <a:miter lim="800000"/>
            <a:headEnd type="none" w="sm" len="sm"/>
            <a:tailEnd type="none" w="lg" len="lg"/>
          </a:ln>
          <a:effectLst/>
        </p:spPr>
        <p:txBody>
          <a:bodyPr wrap="none">
            <a:spAutoFit/>
          </a:bodyPr>
          <a:lstStyle/>
          <a:p>
            <a:pPr>
              <a:buFontTx/>
              <a:buChar char="•"/>
            </a:pPr>
            <a:r>
              <a:rPr lang="en-US" dirty="0">
                <a:solidFill>
                  <a:srgbClr val="FFFF99"/>
                </a:solidFill>
              </a:rPr>
              <a:t> Implement the behaviors.</a:t>
            </a:r>
          </a:p>
          <a:p>
            <a:pPr>
              <a:spcBef>
                <a:spcPct val="45000"/>
              </a:spcBef>
              <a:buFontTx/>
              <a:buChar char="•"/>
            </a:pPr>
            <a:r>
              <a:rPr lang="en-US" dirty="0">
                <a:solidFill>
                  <a:srgbClr val="FFFF99"/>
                </a:solidFill>
              </a:rPr>
              <a:t> Design their interaction network.</a:t>
            </a:r>
          </a:p>
        </p:txBody>
      </p:sp>
      <p:sp>
        <p:nvSpPr>
          <p:cNvPr id="508944" name="Text Box 16"/>
          <p:cNvSpPr txBox="1">
            <a:spLocks noChangeArrowheads="1"/>
          </p:cNvSpPr>
          <p:nvPr/>
        </p:nvSpPr>
        <p:spPr bwMode="auto">
          <a:xfrm>
            <a:off x="1344613" y="5226349"/>
            <a:ext cx="1375633" cy="369332"/>
          </a:xfrm>
          <a:prstGeom prst="rect">
            <a:avLst/>
          </a:prstGeom>
          <a:solidFill>
            <a:srgbClr val="800080"/>
          </a:solidFill>
          <a:ln w="28575" cap="sq">
            <a:solidFill>
              <a:srgbClr val="993366"/>
            </a:solidFill>
            <a:miter lim="800000"/>
            <a:headEnd type="none" w="sm" len="sm"/>
            <a:tailEnd type="none" w="lg" len="lg"/>
          </a:ln>
          <a:effectLst/>
        </p:spPr>
        <p:txBody>
          <a:bodyPr wrap="none">
            <a:spAutoFit/>
          </a:bodyPr>
          <a:lstStyle/>
          <a:p>
            <a:r>
              <a:rPr lang="en-US" dirty="0">
                <a:solidFill>
                  <a:srgbClr val="FFFF99"/>
                </a:solidFill>
              </a:rPr>
              <a:t>Move Ahead</a:t>
            </a:r>
          </a:p>
        </p:txBody>
      </p:sp>
      <p:sp>
        <p:nvSpPr>
          <p:cNvPr id="508945" name="Text Box 17"/>
          <p:cNvSpPr txBox="1">
            <a:spLocks noChangeArrowheads="1"/>
          </p:cNvSpPr>
          <p:nvPr/>
        </p:nvSpPr>
        <p:spPr bwMode="auto">
          <a:xfrm>
            <a:off x="1273175" y="3314999"/>
            <a:ext cx="1601849" cy="369332"/>
          </a:xfrm>
          <a:prstGeom prst="rect">
            <a:avLst/>
          </a:prstGeom>
          <a:solidFill>
            <a:srgbClr val="800080"/>
          </a:solidFill>
          <a:ln w="28575" cap="sq">
            <a:solidFill>
              <a:srgbClr val="993366"/>
            </a:solidFill>
            <a:miter lim="800000"/>
            <a:headEnd type="none" w="sm" len="sm"/>
            <a:tailEnd type="none" w="lg" len="lg"/>
          </a:ln>
          <a:effectLst/>
        </p:spPr>
        <p:txBody>
          <a:bodyPr wrap="none">
            <a:spAutoFit/>
          </a:bodyPr>
          <a:lstStyle/>
          <a:p>
            <a:r>
              <a:rPr lang="en-US" dirty="0">
                <a:solidFill>
                  <a:srgbClr val="FFFF99"/>
                </a:solidFill>
              </a:rPr>
              <a:t>Turn Randomly</a:t>
            </a:r>
          </a:p>
        </p:txBody>
      </p:sp>
      <p:sp>
        <p:nvSpPr>
          <p:cNvPr id="508946" name="Text Box 18"/>
          <p:cNvSpPr txBox="1">
            <a:spLocks noChangeArrowheads="1"/>
          </p:cNvSpPr>
          <p:nvPr/>
        </p:nvSpPr>
        <p:spPr bwMode="auto">
          <a:xfrm>
            <a:off x="1260475" y="4277024"/>
            <a:ext cx="1670009" cy="369332"/>
          </a:xfrm>
          <a:prstGeom prst="rect">
            <a:avLst/>
          </a:prstGeom>
          <a:solidFill>
            <a:srgbClr val="800080"/>
          </a:solidFill>
          <a:ln w="28575" cap="sq">
            <a:solidFill>
              <a:srgbClr val="993366"/>
            </a:solidFill>
            <a:miter lim="800000"/>
            <a:headEnd type="none" w="sm" len="sm"/>
            <a:tailEnd type="none" w="lg" len="lg"/>
          </a:ln>
          <a:effectLst/>
        </p:spPr>
        <p:txBody>
          <a:bodyPr wrap="none">
            <a:spAutoFit/>
          </a:bodyPr>
          <a:lstStyle/>
          <a:p>
            <a:r>
              <a:rPr lang="en-US" dirty="0">
                <a:solidFill>
                  <a:srgbClr val="FFFF99"/>
                </a:solidFill>
              </a:rPr>
              <a:t>Detect Obstacle</a:t>
            </a:r>
          </a:p>
        </p:txBody>
      </p:sp>
      <p:sp>
        <p:nvSpPr>
          <p:cNvPr id="508947" name="Line 19"/>
          <p:cNvSpPr>
            <a:spLocks noChangeShapeType="1"/>
          </p:cNvSpPr>
          <p:nvPr/>
        </p:nvSpPr>
        <p:spPr bwMode="auto">
          <a:xfrm>
            <a:off x="1685925" y="4697711"/>
            <a:ext cx="0" cy="427038"/>
          </a:xfrm>
          <a:prstGeom prst="line">
            <a:avLst/>
          </a:prstGeom>
          <a:noFill/>
          <a:ln w="28575" cap="sq">
            <a:solidFill>
              <a:schemeClr val="tx1"/>
            </a:solidFill>
            <a:round/>
            <a:headEnd type="none" w="sm" len="sm"/>
            <a:tailEnd type="oval" w="lg" len="lg"/>
          </a:ln>
          <a:effectLst/>
        </p:spPr>
        <p:txBody>
          <a:bodyPr wrap="none"/>
          <a:lstStyle/>
          <a:p>
            <a:endParaRPr lang="en-US"/>
          </a:p>
        </p:txBody>
      </p:sp>
      <p:sp>
        <p:nvSpPr>
          <p:cNvPr id="508948" name="Line 20"/>
          <p:cNvSpPr>
            <a:spLocks noChangeShapeType="1"/>
          </p:cNvSpPr>
          <p:nvPr/>
        </p:nvSpPr>
        <p:spPr bwMode="auto">
          <a:xfrm flipH="1">
            <a:off x="912813" y="4910436"/>
            <a:ext cx="760412" cy="0"/>
          </a:xfrm>
          <a:prstGeom prst="line">
            <a:avLst/>
          </a:prstGeom>
          <a:noFill/>
          <a:ln w="28575" cap="sq">
            <a:solidFill>
              <a:schemeClr val="tx1"/>
            </a:solidFill>
            <a:round/>
            <a:headEnd type="none" w="sm" len="sm"/>
            <a:tailEnd type="none" w="lg" len="lg"/>
          </a:ln>
          <a:effectLst/>
        </p:spPr>
        <p:txBody>
          <a:bodyPr wrap="none"/>
          <a:lstStyle/>
          <a:p>
            <a:endParaRPr lang="en-US"/>
          </a:p>
        </p:txBody>
      </p:sp>
      <p:sp>
        <p:nvSpPr>
          <p:cNvPr id="508949" name="Line 21"/>
          <p:cNvSpPr>
            <a:spLocks noChangeShapeType="1"/>
          </p:cNvSpPr>
          <p:nvPr/>
        </p:nvSpPr>
        <p:spPr bwMode="auto">
          <a:xfrm flipV="1">
            <a:off x="901700" y="3532486"/>
            <a:ext cx="0" cy="1377950"/>
          </a:xfrm>
          <a:prstGeom prst="line">
            <a:avLst/>
          </a:prstGeom>
          <a:noFill/>
          <a:ln w="28575" cap="sq">
            <a:solidFill>
              <a:schemeClr val="tx1"/>
            </a:solidFill>
            <a:round/>
            <a:headEnd type="none" w="sm" len="sm"/>
            <a:tailEnd type="none" w="lg" len="lg"/>
          </a:ln>
          <a:effectLst/>
        </p:spPr>
        <p:txBody>
          <a:bodyPr wrap="none"/>
          <a:lstStyle/>
          <a:p>
            <a:endParaRPr lang="en-US"/>
          </a:p>
        </p:txBody>
      </p:sp>
      <p:sp>
        <p:nvSpPr>
          <p:cNvPr id="508950" name="Line 22"/>
          <p:cNvSpPr>
            <a:spLocks noChangeShapeType="1"/>
          </p:cNvSpPr>
          <p:nvPr/>
        </p:nvSpPr>
        <p:spPr bwMode="auto">
          <a:xfrm>
            <a:off x="901700" y="3510261"/>
            <a:ext cx="296863" cy="0"/>
          </a:xfrm>
          <a:prstGeom prst="line">
            <a:avLst/>
          </a:prstGeom>
          <a:noFill/>
          <a:ln w="28575" cap="sq">
            <a:solidFill>
              <a:schemeClr val="tx1"/>
            </a:solidFill>
            <a:round/>
            <a:headEnd type="none" w="sm" len="sm"/>
            <a:tailEnd type="triangle" w="lg" len="lg"/>
          </a:ln>
          <a:effectLst/>
        </p:spPr>
        <p:txBody>
          <a:bodyPr wrap="none"/>
          <a:lstStyle/>
          <a:p>
            <a:endParaRPr lang="en-US"/>
          </a:p>
        </p:txBody>
      </p:sp>
      <p:sp>
        <p:nvSpPr>
          <p:cNvPr id="508951" name="Line 23"/>
          <p:cNvSpPr>
            <a:spLocks noChangeShapeType="1"/>
          </p:cNvSpPr>
          <p:nvPr/>
        </p:nvSpPr>
        <p:spPr bwMode="auto">
          <a:xfrm>
            <a:off x="2754313" y="5421611"/>
            <a:ext cx="652462" cy="0"/>
          </a:xfrm>
          <a:prstGeom prst="line">
            <a:avLst/>
          </a:prstGeom>
          <a:noFill/>
          <a:ln w="28575" cap="sq">
            <a:solidFill>
              <a:schemeClr val="tx1"/>
            </a:solidFill>
            <a:round/>
            <a:headEnd type="none" w="sm" len="sm"/>
            <a:tailEnd type="none" w="lg" len="lg"/>
          </a:ln>
          <a:effectLst/>
        </p:spPr>
        <p:txBody>
          <a:bodyPr wrap="none"/>
          <a:lstStyle/>
          <a:p>
            <a:endParaRPr lang="en-US"/>
          </a:p>
        </p:txBody>
      </p:sp>
      <p:sp>
        <p:nvSpPr>
          <p:cNvPr id="508952" name="Line 24"/>
          <p:cNvSpPr>
            <a:spLocks noChangeShapeType="1"/>
          </p:cNvSpPr>
          <p:nvPr/>
        </p:nvSpPr>
        <p:spPr bwMode="auto">
          <a:xfrm flipV="1">
            <a:off x="3417888" y="3510261"/>
            <a:ext cx="0" cy="1911350"/>
          </a:xfrm>
          <a:prstGeom prst="line">
            <a:avLst/>
          </a:prstGeom>
          <a:noFill/>
          <a:ln w="28575" cap="sq">
            <a:solidFill>
              <a:schemeClr val="tx1"/>
            </a:solidFill>
            <a:round/>
            <a:headEnd type="none" w="sm" len="sm"/>
            <a:tailEnd type="none" w="lg" len="lg"/>
          </a:ln>
          <a:effectLst/>
        </p:spPr>
        <p:txBody>
          <a:bodyPr wrap="none"/>
          <a:lstStyle/>
          <a:p>
            <a:endParaRPr lang="en-US"/>
          </a:p>
        </p:txBody>
      </p:sp>
      <p:sp>
        <p:nvSpPr>
          <p:cNvPr id="508953" name="Line 25"/>
          <p:cNvSpPr>
            <a:spLocks noChangeShapeType="1"/>
          </p:cNvSpPr>
          <p:nvPr/>
        </p:nvSpPr>
        <p:spPr bwMode="auto">
          <a:xfrm flipH="1" flipV="1">
            <a:off x="3038475" y="3499149"/>
            <a:ext cx="368300" cy="11112"/>
          </a:xfrm>
          <a:prstGeom prst="line">
            <a:avLst/>
          </a:prstGeom>
          <a:noFill/>
          <a:ln w="28575" cap="sq">
            <a:solidFill>
              <a:schemeClr val="tx1"/>
            </a:solidFill>
            <a:round/>
            <a:headEnd type="none" w="sm" len="sm"/>
            <a:tailEnd type="oval" w="lg" len="lg"/>
          </a:ln>
          <a:effectLst/>
        </p:spPr>
        <p:txBody>
          <a:bodyPr wrap="none"/>
          <a:lstStyle/>
          <a:p>
            <a:endParaRPr lang="en-US"/>
          </a:p>
        </p:txBody>
      </p:sp>
      <p:sp>
        <p:nvSpPr>
          <p:cNvPr id="508954" name="Line 26"/>
          <p:cNvSpPr>
            <a:spLocks noChangeShapeType="1"/>
          </p:cNvSpPr>
          <p:nvPr/>
        </p:nvSpPr>
        <p:spPr bwMode="auto">
          <a:xfrm>
            <a:off x="461963" y="4470699"/>
            <a:ext cx="736600" cy="0"/>
          </a:xfrm>
          <a:prstGeom prst="line">
            <a:avLst/>
          </a:prstGeom>
          <a:noFill/>
          <a:ln w="41275" cap="sq">
            <a:solidFill>
              <a:srgbClr val="FF0000"/>
            </a:solidFill>
            <a:round/>
            <a:headEnd type="none" w="sm" len="sm"/>
            <a:tailEnd type="triangle" w="lg" len="lg"/>
          </a:ln>
          <a:effectLst/>
        </p:spPr>
        <p:txBody>
          <a:bodyPr wrap="none"/>
          <a:lstStyle/>
          <a:p>
            <a:endParaRPr lang="en-US"/>
          </a:p>
        </p:txBody>
      </p:sp>
      <p:sp>
        <p:nvSpPr>
          <p:cNvPr id="508955" name="Text Box 27"/>
          <p:cNvSpPr txBox="1">
            <a:spLocks noChangeArrowheads="1"/>
          </p:cNvSpPr>
          <p:nvPr/>
        </p:nvSpPr>
        <p:spPr bwMode="auto">
          <a:xfrm>
            <a:off x="1084263" y="6051550"/>
            <a:ext cx="2000869" cy="369332"/>
          </a:xfrm>
          <a:prstGeom prst="rect">
            <a:avLst/>
          </a:prstGeom>
          <a:noFill/>
          <a:ln w="28575" cap="sq">
            <a:noFill/>
            <a:miter lim="800000"/>
            <a:headEnd type="none" w="sm" len="sm"/>
            <a:tailEnd type="none" w="lg" len="lg"/>
          </a:ln>
          <a:effectLst/>
        </p:spPr>
        <p:txBody>
          <a:bodyPr wrap="none">
            <a:spAutoFit/>
          </a:bodyPr>
          <a:lstStyle/>
          <a:p>
            <a:r>
              <a:rPr lang="en-US" b="1" dirty="0">
                <a:solidFill>
                  <a:srgbClr val="FF0000"/>
                </a:solidFill>
              </a:rPr>
              <a:t>But is this enough?</a:t>
            </a:r>
          </a:p>
        </p:txBody>
      </p:sp>
      <p:sp>
        <p:nvSpPr>
          <p:cNvPr id="508956" name="Text Box 28"/>
          <p:cNvSpPr txBox="1">
            <a:spLocks noChangeArrowheads="1"/>
          </p:cNvSpPr>
          <p:nvPr/>
        </p:nvSpPr>
        <p:spPr bwMode="auto">
          <a:xfrm>
            <a:off x="1765300" y="2473624"/>
            <a:ext cx="1765300" cy="366712"/>
          </a:xfrm>
          <a:prstGeom prst="rect">
            <a:avLst/>
          </a:prstGeom>
          <a:noFill/>
          <a:ln w="28575" cap="sq">
            <a:noFill/>
            <a:miter lim="800000"/>
            <a:headEnd type="none" w="sm" len="sm"/>
            <a:tailEnd type="none" w="lg" len="lg"/>
          </a:ln>
          <a:effectLst/>
        </p:spPr>
        <p:txBody>
          <a:bodyPr wrap="none">
            <a:spAutoFit/>
          </a:bodyPr>
          <a:lstStyle/>
          <a:p>
            <a:r>
              <a:rPr lang="en-US" dirty="0">
                <a:solidFill>
                  <a:srgbClr val="0070C0"/>
                </a:solidFill>
              </a:rPr>
              <a:t>(Rodney Brooks)</a:t>
            </a:r>
          </a:p>
        </p:txBody>
      </p:sp>
    </p:spTree>
    <p:extLst>
      <p:ext uri="{BB962C8B-B14F-4D97-AF65-F5344CB8AC3E}">
        <p14:creationId xmlns:p14="http://schemas.microsoft.com/office/powerpoint/2010/main" val="3120830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3398321" y="4590800"/>
            <a:ext cx="5109457" cy="657100"/>
          </a:xfrm>
          <a:prstGeom prst="rect">
            <a:avLst/>
          </a:prstGeom>
          <a:solidFill>
            <a:srgbClr val="CCFFCC"/>
          </a:solidFill>
          <a:ln w="127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p:cNvSpPr/>
          <p:nvPr/>
        </p:nvSpPr>
        <p:spPr>
          <a:xfrm>
            <a:off x="3398322" y="2393707"/>
            <a:ext cx="5109457" cy="2144643"/>
          </a:xfrm>
          <a:prstGeom prst="rect">
            <a:avLst/>
          </a:prstGeom>
          <a:solidFill>
            <a:schemeClr val="accent6">
              <a:lumMod val="20000"/>
              <a:lumOff val="80000"/>
            </a:schemeClr>
          </a:solidFill>
          <a:ln w="127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p:nvSpPr>
        <p:spPr>
          <a:xfrm>
            <a:off x="3398321" y="1961367"/>
            <a:ext cx="5109457" cy="386293"/>
          </a:xfrm>
          <a:prstGeom prst="rect">
            <a:avLst/>
          </a:prstGeom>
          <a:solidFill>
            <a:schemeClr val="accent5">
              <a:lumMod val="20000"/>
              <a:lumOff val="80000"/>
            </a:schemeClr>
          </a:solidFill>
          <a:ln w="12700">
            <a:solidFill>
              <a:srgbClr val="00003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p:cNvSpPr/>
          <p:nvPr/>
        </p:nvSpPr>
        <p:spPr>
          <a:xfrm>
            <a:off x="755730" y="1524000"/>
            <a:ext cx="2292269" cy="5181600"/>
          </a:xfrm>
          <a:prstGeom prst="rect">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3010" name="Picture 2" descr="Image result for musculoskeletal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15" y="3733800"/>
            <a:ext cx="2076908"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p:cNvSpPr/>
          <p:nvPr/>
        </p:nvSpPr>
        <p:spPr>
          <a:xfrm flipV="1">
            <a:off x="1865112" y="2544704"/>
            <a:ext cx="232173" cy="1113394"/>
          </a:xfrm>
          <a:prstGeom prst="upArrow">
            <a:avLst/>
          </a:prstGeom>
          <a:solidFill>
            <a:srgbClr val="92D05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1495682" y="2901346"/>
            <a:ext cx="971035" cy="400110"/>
          </a:xfrm>
          <a:prstGeom prst="rect">
            <a:avLst/>
          </a:prstGeom>
          <a:solidFill>
            <a:srgbClr val="92D050"/>
          </a:solidFill>
        </p:spPr>
        <p:txBody>
          <a:bodyPr wrap="none" rtlCol="0">
            <a:spAutoFit/>
          </a:bodyPr>
          <a:lstStyle/>
          <a:p>
            <a:r>
              <a:rPr lang="en-US" sz="2000" b="1" dirty="0">
                <a:solidFill>
                  <a:schemeClr val="bg1"/>
                </a:solidFill>
                <a:cs typeface="Times New Roman" panose="02020603050405020304" pitchFamily="18" charset="0"/>
              </a:rPr>
              <a:t>Control</a:t>
            </a:r>
          </a:p>
        </p:txBody>
      </p:sp>
      <p:pic>
        <p:nvPicPr>
          <p:cNvPr id="20" name="Picture 6" descr="Image result for bra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72462" y="1627084"/>
            <a:ext cx="1217473" cy="9676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2"/>
          <p:cNvSpPr txBox="1">
            <a:spLocks noChangeArrowheads="1"/>
          </p:cNvSpPr>
          <p:nvPr/>
        </p:nvSpPr>
        <p:spPr bwMode="auto">
          <a:xfrm>
            <a:off x="3352800" y="845127"/>
            <a:ext cx="2994731"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Standard View</a:t>
            </a:r>
          </a:p>
        </p:txBody>
      </p:sp>
      <p:sp>
        <p:nvSpPr>
          <p:cNvPr id="8" name="TextBox 7"/>
          <p:cNvSpPr txBox="1"/>
          <p:nvPr/>
        </p:nvSpPr>
        <p:spPr>
          <a:xfrm>
            <a:off x="3389416" y="1523010"/>
            <a:ext cx="5290487" cy="4247317"/>
          </a:xfrm>
          <a:prstGeom prst="rect">
            <a:avLst/>
          </a:prstGeom>
          <a:noFill/>
        </p:spPr>
        <p:txBody>
          <a:bodyPr wrap="none" rtlCol="0">
            <a:spAutoFit/>
          </a:bodyPr>
          <a:lstStyle/>
          <a:p>
            <a:r>
              <a:rPr lang="en-US" sz="2000" dirty="0">
                <a:cs typeface="Times New Roman" panose="02020603050405020304" pitchFamily="18" charset="0"/>
              </a:rPr>
              <a:t>The brain:</a:t>
            </a:r>
          </a:p>
          <a:p>
            <a:pPr marL="457200" indent="-457200">
              <a:spcBef>
                <a:spcPts val="1200"/>
              </a:spcBef>
              <a:buFont typeface="+mj-lt"/>
              <a:buAutoNum type="arabicPeriod"/>
            </a:pPr>
            <a:r>
              <a:rPr lang="en-US" sz="2000" dirty="0">
                <a:cs typeface="Times New Roman" panose="02020603050405020304" pitchFamily="18" charset="0"/>
              </a:rPr>
              <a:t>Senses the environment,</a:t>
            </a:r>
          </a:p>
          <a:p>
            <a:pPr marL="457200" indent="-457200">
              <a:spcBef>
                <a:spcPts val="600"/>
              </a:spcBef>
              <a:buFont typeface="+mj-lt"/>
              <a:buAutoNum type="arabicPeriod"/>
            </a:pPr>
            <a:r>
              <a:rPr lang="en-US" sz="2000" dirty="0">
                <a:cs typeface="Times New Roman" panose="02020603050405020304" pitchFamily="18" charset="0"/>
              </a:rPr>
              <a:t>Interprets it through perception,</a:t>
            </a:r>
          </a:p>
          <a:p>
            <a:pPr marL="457200" indent="-457200">
              <a:spcBef>
                <a:spcPts val="400"/>
              </a:spcBef>
              <a:buFont typeface="+mj-lt"/>
              <a:buAutoNum type="arabicPeriod"/>
            </a:pPr>
            <a:r>
              <a:rPr lang="en-US" sz="2000" dirty="0">
                <a:cs typeface="Times New Roman" panose="02020603050405020304" pitchFamily="18" charset="0"/>
              </a:rPr>
              <a:t>Recognizes,</a:t>
            </a:r>
          </a:p>
          <a:p>
            <a:pPr marL="457200" indent="-457200">
              <a:spcBef>
                <a:spcPts val="400"/>
              </a:spcBef>
              <a:buFont typeface="+mj-lt"/>
              <a:buAutoNum type="arabicPeriod"/>
            </a:pPr>
            <a:r>
              <a:rPr lang="en-US" sz="2000" dirty="0">
                <a:cs typeface="Times New Roman" panose="02020603050405020304" pitchFamily="18" charset="0"/>
              </a:rPr>
              <a:t>Remembers,</a:t>
            </a:r>
          </a:p>
          <a:p>
            <a:pPr marL="457200" indent="-457200">
              <a:spcBef>
                <a:spcPts val="400"/>
              </a:spcBef>
              <a:buFont typeface="+mj-lt"/>
              <a:buAutoNum type="arabicPeriod"/>
            </a:pPr>
            <a:r>
              <a:rPr lang="en-US" sz="2000" dirty="0">
                <a:cs typeface="Times New Roman" panose="02020603050405020304" pitchFamily="18" charset="0"/>
              </a:rPr>
              <a:t>Reflects,</a:t>
            </a:r>
          </a:p>
          <a:p>
            <a:pPr marL="457200" indent="-457200">
              <a:spcBef>
                <a:spcPts val="400"/>
              </a:spcBef>
              <a:buFont typeface="+mj-lt"/>
              <a:buAutoNum type="arabicPeriod"/>
            </a:pPr>
            <a:r>
              <a:rPr lang="en-US" sz="2000" dirty="0">
                <a:cs typeface="Times New Roman" panose="02020603050405020304" pitchFamily="18" charset="0"/>
              </a:rPr>
              <a:t>Decides what to do,</a:t>
            </a:r>
          </a:p>
          <a:p>
            <a:pPr marL="457200" indent="-457200">
              <a:spcBef>
                <a:spcPts val="400"/>
              </a:spcBef>
              <a:buFont typeface="+mj-lt"/>
              <a:buAutoNum type="arabicPeriod"/>
            </a:pPr>
            <a:r>
              <a:rPr lang="en-US" sz="2000" dirty="0">
                <a:cs typeface="Times New Roman" panose="02020603050405020304" pitchFamily="18" charset="0"/>
              </a:rPr>
              <a:t>Plans a course of action,</a:t>
            </a:r>
          </a:p>
          <a:p>
            <a:pPr marL="457200" indent="-457200">
              <a:spcBef>
                <a:spcPts val="600"/>
              </a:spcBef>
              <a:buFont typeface="+mj-lt"/>
              <a:buAutoNum type="arabicPeriod"/>
            </a:pPr>
            <a:r>
              <a:rPr lang="en-US" sz="2000" dirty="0">
                <a:cs typeface="Times New Roman" panose="02020603050405020304" pitchFamily="18" charset="0"/>
              </a:rPr>
              <a:t>Creates control signals,</a:t>
            </a:r>
          </a:p>
          <a:p>
            <a:pPr marL="457200" indent="-457200">
              <a:spcBef>
                <a:spcPts val="400"/>
              </a:spcBef>
              <a:buFont typeface="+mj-lt"/>
              <a:buAutoNum type="arabicPeriod"/>
            </a:pPr>
            <a:r>
              <a:rPr lang="en-US" sz="2000" dirty="0">
                <a:cs typeface="Times New Roman" panose="02020603050405020304" pitchFamily="18" charset="0"/>
              </a:rPr>
              <a:t>Sends them to muscles,</a:t>
            </a:r>
          </a:p>
          <a:p>
            <a:pPr>
              <a:spcBef>
                <a:spcPts val="1200"/>
              </a:spcBef>
            </a:pPr>
            <a:r>
              <a:rPr lang="en-US" sz="2000" dirty="0">
                <a:cs typeface="Times New Roman" panose="02020603050405020304" pitchFamily="18" charset="0"/>
              </a:rPr>
              <a:t>                                      ………… to produce behavior.</a:t>
            </a:r>
          </a:p>
        </p:txBody>
      </p:sp>
      <p:sp>
        <p:nvSpPr>
          <p:cNvPr id="12" name="TextBox 11"/>
          <p:cNvSpPr txBox="1"/>
          <p:nvPr/>
        </p:nvSpPr>
        <p:spPr>
          <a:xfrm>
            <a:off x="7701148" y="1947550"/>
            <a:ext cx="806631" cy="400110"/>
          </a:xfrm>
          <a:prstGeom prst="rect">
            <a:avLst/>
          </a:prstGeom>
          <a:noFill/>
          <a:ln>
            <a:noFill/>
          </a:ln>
        </p:spPr>
        <p:txBody>
          <a:bodyPr wrap="none" rtlCol="0">
            <a:spAutoFit/>
          </a:bodyPr>
          <a:lstStyle/>
          <a:p>
            <a:r>
              <a:rPr lang="en-US" sz="2000" b="1" dirty="0">
                <a:cs typeface="Times New Roman" panose="02020603050405020304" pitchFamily="18" charset="0"/>
              </a:rPr>
              <a:t>Sense</a:t>
            </a:r>
          </a:p>
        </p:txBody>
      </p:sp>
      <p:sp>
        <p:nvSpPr>
          <p:cNvPr id="27" name="TextBox 26"/>
          <p:cNvSpPr txBox="1"/>
          <p:nvPr/>
        </p:nvSpPr>
        <p:spPr>
          <a:xfrm>
            <a:off x="7701147" y="3220151"/>
            <a:ext cx="772969" cy="400110"/>
          </a:xfrm>
          <a:prstGeom prst="rect">
            <a:avLst/>
          </a:prstGeom>
          <a:noFill/>
          <a:ln>
            <a:noFill/>
          </a:ln>
        </p:spPr>
        <p:txBody>
          <a:bodyPr wrap="none" rtlCol="0">
            <a:spAutoFit/>
          </a:bodyPr>
          <a:lstStyle/>
          <a:p>
            <a:r>
              <a:rPr lang="en-US" sz="2000" b="1" dirty="0">
                <a:cs typeface="Times New Roman" panose="02020603050405020304" pitchFamily="18" charset="0"/>
              </a:rPr>
              <a:t>Think</a:t>
            </a:r>
          </a:p>
        </p:txBody>
      </p:sp>
      <p:sp>
        <p:nvSpPr>
          <p:cNvPr id="29" name="TextBox 28"/>
          <p:cNvSpPr txBox="1"/>
          <p:nvPr/>
        </p:nvSpPr>
        <p:spPr>
          <a:xfrm>
            <a:off x="7819769" y="4705290"/>
            <a:ext cx="535724" cy="400110"/>
          </a:xfrm>
          <a:prstGeom prst="rect">
            <a:avLst/>
          </a:prstGeom>
          <a:noFill/>
          <a:ln>
            <a:noFill/>
          </a:ln>
        </p:spPr>
        <p:txBody>
          <a:bodyPr wrap="none" rtlCol="0">
            <a:spAutoFit/>
          </a:bodyPr>
          <a:lstStyle/>
          <a:p>
            <a:r>
              <a:rPr lang="en-US" sz="2000" b="1" dirty="0">
                <a:cs typeface="Times New Roman" panose="02020603050405020304" pitchFamily="18" charset="0"/>
              </a:rPr>
              <a:t>Act</a:t>
            </a:r>
          </a:p>
        </p:txBody>
      </p:sp>
    </p:spTree>
    <p:extLst>
      <p:ext uri="{BB962C8B-B14F-4D97-AF65-F5344CB8AC3E}">
        <p14:creationId xmlns:p14="http://schemas.microsoft.com/office/powerpoint/2010/main" val="1534518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115" y="1524000"/>
            <a:ext cx="2176884" cy="5105400"/>
          </a:xfrm>
          <a:prstGeom prst="rect">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3010" name="Picture 2" descr="Image result for musculoskeletal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115" y="3733800"/>
            <a:ext cx="2076908"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Image result for b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72462" y="1627084"/>
            <a:ext cx="1217473" cy="967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bra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354234" y="1704779"/>
            <a:ext cx="1225929" cy="9743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usculoskeletal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244" y="3717380"/>
            <a:ext cx="2076908" cy="2743200"/>
          </a:xfrm>
          <a:prstGeom prst="rect">
            <a:avLst/>
          </a:prstGeom>
          <a:noFill/>
          <a:extLst>
            <a:ext uri="{909E8E84-426E-40DD-AFC4-6F175D3DCCD1}">
              <a14:hiddenFill xmlns:a14="http://schemas.microsoft.com/office/drawing/2010/main">
                <a:solidFill>
                  <a:srgbClr val="FFFFFF"/>
                </a:solidFill>
              </a14:hiddenFill>
            </a:ext>
          </a:extLst>
        </p:spPr>
      </p:pic>
      <p:sp>
        <p:nvSpPr>
          <p:cNvPr id="13" name="Left-Right Arrow 12"/>
          <p:cNvSpPr/>
          <p:nvPr/>
        </p:nvSpPr>
        <p:spPr>
          <a:xfrm rot="5400000">
            <a:off x="4446949" y="3033514"/>
            <a:ext cx="990600" cy="246691"/>
          </a:xfrm>
          <a:prstGeom prst="leftRightArrow">
            <a:avLst/>
          </a:prstGeom>
          <a:solidFill>
            <a:srgbClr val="92D05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Left-Right Arrow 13"/>
          <p:cNvSpPr/>
          <p:nvPr/>
        </p:nvSpPr>
        <p:spPr>
          <a:xfrm rot="18797281">
            <a:off x="5526946" y="4153030"/>
            <a:ext cx="913994" cy="272161"/>
          </a:xfrm>
          <a:prstGeom prst="leftRightArrow">
            <a:avLst/>
          </a:prstGeom>
          <a:solidFill>
            <a:srgbClr val="92D05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Up Arrow 6"/>
          <p:cNvSpPr/>
          <p:nvPr/>
        </p:nvSpPr>
        <p:spPr>
          <a:xfrm flipV="1">
            <a:off x="1865112" y="2544704"/>
            <a:ext cx="232173" cy="1113394"/>
          </a:xfrm>
          <a:prstGeom prst="upArrow">
            <a:avLst/>
          </a:prstGeom>
          <a:solidFill>
            <a:srgbClr val="92D05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p:cNvSpPr txBox="1"/>
          <p:nvPr/>
        </p:nvSpPr>
        <p:spPr>
          <a:xfrm>
            <a:off x="1495682" y="2901346"/>
            <a:ext cx="971035" cy="400110"/>
          </a:xfrm>
          <a:prstGeom prst="rect">
            <a:avLst/>
          </a:prstGeom>
          <a:solidFill>
            <a:srgbClr val="92D050"/>
          </a:solidFill>
        </p:spPr>
        <p:txBody>
          <a:bodyPr wrap="none" rtlCol="0">
            <a:spAutoFit/>
          </a:bodyPr>
          <a:lstStyle/>
          <a:p>
            <a:r>
              <a:rPr lang="en-US" sz="2000" b="1" dirty="0">
                <a:solidFill>
                  <a:schemeClr val="bg1"/>
                </a:solidFill>
                <a:cs typeface="Times New Roman" panose="02020603050405020304" pitchFamily="18" charset="0"/>
              </a:rPr>
              <a:t>Control</a:t>
            </a:r>
          </a:p>
        </p:txBody>
      </p:sp>
      <p:sp>
        <p:nvSpPr>
          <p:cNvPr id="16" name="Rectangle 15"/>
          <p:cNvSpPr/>
          <p:nvPr/>
        </p:nvSpPr>
        <p:spPr>
          <a:xfrm>
            <a:off x="3446482" y="1524000"/>
            <a:ext cx="5468918" cy="5029200"/>
          </a:xfrm>
          <a:prstGeom prst="rect">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3018" name="Picture 10" descr="Image result for kitchen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8275" y="2353412"/>
            <a:ext cx="2348517" cy="1761388"/>
          </a:xfrm>
          <a:prstGeom prst="rect">
            <a:avLst/>
          </a:prstGeom>
          <a:noFill/>
          <a:extLst>
            <a:ext uri="{909E8E84-426E-40DD-AFC4-6F175D3DCCD1}">
              <a14:hiddenFill xmlns:a14="http://schemas.microsoft.com/office/drawing/2010/main">
                <a:solidFill>
                  <a:srgbClr val="FFFFFF"/>
                </a:solidFill>
              </a14:hiddenFill>
            </a:ext>
          </a:extLst>
        </p:spPr>
      </p:pic>
      <p:sp>
        <p:nvSpPr>
          <p:cNvPr id="18" name="Left-Right Arrow 17"/>
          <p:cNvSpPr/>
          <p:nvPr/>
        </p:nvSpPr>
        <p:spPr>
          <a:xfrm rot="2545231">
            <a:off x="5510191" y="2525478"/>
            <a:ext cx="913994" cy="272161"/>
          </a:xfrm>
          <a:prstGeom prst="leftRightArrow">
            <a:avLst/>
          </a:prstGeom>
          <a:solidFill>
            <a:srgbClr val="92D05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 Box 2"/>
          <p:cNvSpPr txBox="1">
            <a:spLocks noChangeArrowheads="1"/>
          </p:cNvSpPr>
          <p:nvPr/>
        </p:nvSpPr>
        <p:spPr bwMode="auto">
          <a:xfrm>
            <a:off x="3551506" y="845127"/>
            <a:ext cx="210333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Embodiment</a:t>
            </a:r>
          </a:p>
        </p:txBody>
      </p:sp>
      <p:sp>
        <p:nvSpPr>
          <p:cNvPr id="2" name="Multiply 1"/>
          <p:cNvSpPr/>
          <p:nvPr/>
        </p:nvSpPr>
        <p:spPr>
          <a:xfrm>
            <a:off x="685798" y="1704778"/>
            <a:ext cx="2590800" cy="2731024"/>
          </a:xfrm>
          <a:prstGeom prst="mathMultiply">
            <a:avLst>
              <a:gd name="adj1" fmla="val 7936"/>
            </a:avLst>
          </a:prstGeom>
          <a:solidFill>
            <a:srgbClr val="FF0000"/>
          </a:solid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Box 2"/>
          <p:cNvSpPr txBox="1"/>
          <p:nvPr/>
        </p:nvSpPr>
        <p:spPr>
          <a:xfrm>
            <a:off x="5877152" y="5721026"/>
            <a:ext cx="2821670" cy="707886"/>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The mind emerges from</a:t>
            </a:r>
          </a:p>
          <a:p>
            <a:r>
              <a:rPr lang="en-US" sz="2000" b="1" dirty="0">
                <a:solidFill>
                  <a:srgbClr val="FF0000"/>
                </a:solidFill>
                <a:cs typeface="Times New Roman" panose="02020603050405020304" pitchFamily="18" charset="0"/>
              </a:rPr>
              <a:t> the interaction of these!</a:t>
            </a:r>
          </a:p>
        </p:txBody>
      </p:sp>
    </p:spTree>
    <p:extLst>
      <p:ext uri="{BB962C8B-B14F-4D97-AF65-F5344CB8AC3E}">
        <p14:creationId xmlns:p14="http://schemas.microsoft.com/office/powerpoint/2010/main" val="355122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67752" y="1568532"/>
            <a:ext cx="4267200" cy="772180"/>
          </a:xfrm>
          <a:prstGeom prst="rect">
            <a:avLst/>
          </a:prstGeom>
          <a:solidFill>
            <a:schemeClr val="accent6">
              <a:lumMod val="20000"/>
              <a:lumOff val="80000"/>
            </a:schemeClr>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 Box 3"/>
          <p:cNvSpPr txBox="1">
            <a:spLocks noChangeArrowheads="1"/>
          </p:cNvSpPr>
          <p:nvPr/>
        </p:nvSpPr>
        <p:spPr bwMode="auto">
          <a:xfrm>
            <a:off x="988572" y="2514600"/>
            <a:ext cx="6340197" cy="3170099"/>
          </a:xfrm>
          <a:prstGeom prst="rect">
            <a:avLst/>
          </a:prstGeom>
          <a:noFill/>
          <a:ln w="25400" cap="sq">
            <a:noFill/>
            <a:miter lim="800000"/>
            <a:headEnd type="none" w="sm" len="sm"/>
            <a:tailEnd type="none" w="lg" len="lg"/>
          </a:ln>
        </p:spPr>
        <p:txBody>
          <a:bodyPr wrap="none">
            <a:spAutoFit/>
          </a:bodyPr>
          <a:lstStyle/>
          <a:p>
            <a:r>
              <a:rPr lang="en-US" sz="2000" b="1" i="1" u="sng" dirty="0">
                <a:solidFill>
                  <a:srgbClr val="FF0000"/>
                </a:solidFill>
              </a:rPr>
              <a:t>All</a:t>
            </a:r>
            <a:r>
              <a:rPr lang="en-US" sz="2000" dirty="0">
                <a:solidFill>
                  <a:srgbClr val="FF0000"/>
                </a:solidFill>
              </a:rPr>
              <a:t> material systems:</a:t>
            </a:r>
          </a:p>
          <a:p>
            <a:pPr marL="342900" indent="-342900">
              <a:spcBef>
                <a:spcPts val="1200"/>
              </a:spcBef>
              <a:buSzPct val="125000"/>
              <a:buFont typeface="Arial" panose="020B0604020202020204" pitchFamily="34" charset="0"/>
              <a:buChar char="•"/>
            </a:pPr>
            <a:r>
              <a:rPr lang="en-US" sz="2000" dirty="0"/>
              <a:t>Experience their environment.</a:t>
            </a:r>
          </a:p>
          <a:p>
            <a:pPr marL="342900" indent="-342900">
              <a:buSzPct val="125000"/>
              <a:buFont typeface="Arial" panose="020B0604020202020204" pitchFamily="34" charset="0"/>
              <a:buChar char="•"/>
            </a:pPr>
            <a:r>
              <a:rPr lang="en-US" sz="2000" dirty="0"/>
              <a:t>Change their state in response.</a:t>
            </a:r>
          </a:p>
          <a:p>
            <a:pPr marL="342900" indent="-342900">
              <a:buSzPct val="125000"/>
              <a:buFont typeface="Arial" panose="020B0604020202020204" pitchFamily="34" charset="0"/>
              <a:buChar char="•"/>
            </a:pPr>
            <a:r>
              <a:rPr lang="en-US" sz="2000" dirty="0"/>
              <a:t>Become reorganized over time.</a:t>
            </a:r>
          </a:p>
          <a:p>
            <a:pPr marL="342900" indent="-342900">
              <a:buSzPct val="125000"/>
              <a:buFont typeface="Arial" panose="020B0604020202020204" pitchFamily="34" charset="0"/>
              <a:buChar char="•"/>
            </a:pPr>
            <a:r>
              <a:rPr lang="en-US" sz="2000" dirty="0"/>
              <a:t>Change their environment.</a:t>
            </a:r>
          </a:p>
          <a:p>
            <a:pPr>
              <a:spcBef>
                <a:spcPts val="1200"/>
              </a:spcBef>
              <a:buSzPct val="125000"/>
            </a:pPr>
            <a:r>
              <a:rPr lang="en-US" sz="2000" dirty="0">
                <a:solidFill>
                  <a:srgbClr val="FF0000"/>
                </a:solidFill>
              </a:rPr>
              <a:t>because of their </a:t>
            </a:r>
            <a:r>
              <a:rPr lang="en-US" sz="2000" b="1" i="1" u="sng" dirty="0">
                <a:solidFill>
                  <a:srgbClr val="FF0000"/>
                </a:solidFill>
              </a:rPr>
              <a:t>form</a:t>
            </a:r>
            <a:r>
              <a:rPr lang="en-US" sz="2000" dirty="0">
                <a:solidFill>
                  <a:srgbClr val="FF0000"/>
                </a:solidFill>
              </a:rPr>
              <a:t> – from the molecular level up!</a:t>
            </a:r>
          </a:p>
          <a:p>
            <a:pPr>
              <a:spcBef>
                <a:spcPts val="1800"/>
              </a:spcBef>
              <a:buSzPct val="125000"/>
            </a:pPr>
            <a:r>
              <a:rPr lang="en-US" sz="2000" dirty="0"/>
              <a:t>This is true of both computers and brains – and all tissue….</a:t>
            </a:r>
          </a:p>
          <a:p>
            <a:pPr>
              <a:spcBef>
                <a:spcPts val="600"/>
              </a:spcBef>
              <a:buSzPct val="125000"/>
            </a:pPr>
            <a:r>
              <a:rPr lang="en-US" sz="2000" dirty="0"/>
              <a:t>   ….. and rock and water…</a:t>
            </a:r>
          </a:p>
        </p:txBody>
      </p:sp>
      <p:sp>
        <p:nvSpPr>
          <p:cNvPr id="5" name="Text Box 2"/>
          <p:cNvSpPr txBox="1">
            <a:spLocks noChangeArrowheads="1"/>
          </p:cNvSpPr>
          <p:nvPr/>
        </p:nvSpPr>
        <p:spPr bwMode="auto">
          <a:xfrm>
            <a:off x="2209800" y="914400"/>
            <a:ext cx="4783104"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Embodiment and Computation</a:t>
            </a:r>
          </a:p>
        </p:txBody>
      </p:sp>
      <p:sp>
        <p:nvSpPr>
          <p:cNvPr id="2" name="TextBox 1"/>
          <p:cNvSpPr txBox="1"/>
          <p:nvPr/>
        </p:nvSpPr>
        <p:spPr>
          <a:xfrm>
            <a:off x="2467752" y="1735905"/>
            <a:ext cx="1171026" cy="461665"/>
          </a:xfrm>
          <a:prstGeom prst="rect">
            <a:avLst/>
          </a:prstGeom>
          <a:noFill/>
        </p:spPr>
        <p:txBody>
          <a:bodyPr wrap="none" rtlCol="0">
            <a:spAutoFit/>
          </a:bodyPr>
          <a:lstStyle/>
          <a:p>
            <a:r>
              <a:rPr lang="en-US" sz="2400" b="1" dirty="0">
                <a:cs typeface="Times New Roman" panose="02020603050405020304" pitchFamily="18" charset="0"/>
              </a:rPr>
              <a:t>Physics </a:t>
            </a:r>
          </a:p>
        </p:txBody>
      </p:sp>
      <p:sp>
        <p:nvSpPr>
          <p:cNvPr id="7" name="TextBox 6"/>
          <p:cNvSpPr txBox="1"/>
          <p:nvPr/>
        </p:nvSpPr>
        <p:spPr>
          <a:xfrm>
            <a:off x="4744323" y="1734078"/>
            <a:ext cx="1860317" cy="461665"/>
          </a:xfrm>
          <a:prstGeom prst="rect">
            <a:avLst/>
          </a:prstGeom>
          <a:noFill/>
        </p:spPr>
        <p:txBody>
          <a:bodyPr wrap="none" rtlCol="0">
            <a:spAutoFit/>
          </a:bodyPr>
          <a:lstStyle/>
          <a:p>
            <a:r>
              <a:rPr lang="en-US" sz="2400" b="1" dirty="0">
                <a:cs typeface="Times New Roman" panose="02020603050405020304" pitchFamily="18" charset="0"/>
              </a:rPr>
              <a:t>Computation</a:t>
            </a:r>
          </a:p>
        </p:txBody>
      </p:sp>
      <p:sp>
        <p:nvSpPr>
          <p:cNvPr id="8" name="Left-Right Arrow 7"/>
          <p:cNvSpPr/>
          <p:nvPr/>
        </p:nvSpPr>
        <p:spPr>
          <a:xfrm>
            <a:off x="3727264" y="1829389"/>
            <a:ext cx="862815" cy="304800"/>
          </a:xfrm>
          <a:prstGeom prst="leftRightArrow">
            <a:avLst/>
          </a:prstGeom>
          <a:solidFill>
            <a:srgbClr val="009900"/>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p:cNvSpPr txBox="1"/>
          <p:nvPr/>
        </p:nvSpPr>
        <p:spPr>
          <a:xfrm>
            <a:off x="1035600" y="5831680"/>
            <a:ext cx="2433551" cy="400110"/>
          </a:xfrm>
          <a:prstGeom prst="rect">
            <a:avLst/>
          </a:prstGeom>
          <a:solidFill>
            <a:srgbClr val="002600"/>
          </a:solidFill>
          <a:ln>
            <a:solidFill>
              <a:srgbClr val="92D050"/>
            </a:solidFill>
          </a:ln>
        </p:spPr>
        <p:txBody>
          <a:bodyPr wrap="none" rtlCol="0">
            <a:spAutoFit/>
          </a:bodyPr>
          <a:lstStyle/>
          <a:p>
            <a:r>
              <a:rPr lang="en-US" sz="2000" b="1" i="1" dirty="0">
                <a:solidFill>
                  <a:srgbClr val="FFFF99"/>
                </a:solidFill>
                <a:cs typeface="Times New Roman" panose="02020603050405020304" pitchFamily="18" charset="0"/>
              </a:rPr>
              <a:t>All</a:t>
            </a:r>
            <a:r>
              <a:rPr lang="en-US" sz="2000" b="1" dirty="0">
                <a:solidFill>
                  <a:schemeClr val="bg1"/>
                </a:solidFill>
                <a:cs typeface="Times New Roman" panose="02020603050405020304" pitchFamily="18" charset="0"/>
              </a:rPr>
              <a:t> matter computes!</a:t>
            </a:r>
          </a:p>
        </p:txBody>
      </p:sp>
      <p:sp>
        <p:nvSpPr>
          <p:cNvPr id="3" name="TextBox 2"/>
          <p:cNvSpPr txBox="1"/>
          <p:nvPr/>
        </p:nvSpPr>
        <p:spPr>
          <a:xfrm>
            <a:off x="3727264" y="5831680"/>
            <a:ext cx="4685065" cy="400110"/>
          </a:xfrm>
          <a:prstGeom prst="rect">
            <a:avLst/>
          </a:prstGeom>
          <a:noFill/>
        </p:spPr>
        <p:txBody>
          <a:bodyPr wrap="none" rtlCol="0">
            <a:spAutoFit/>
          </a:bodyPr>
          <a:lstStyle/>
          <a:p>
            <a:r>
              <a:rPr lang="en-US" sz="2000" dirty="0">
                <a:cs typeface="Times New Roman" panose="02020603050405020304" pitchFamily="18" charset="0"/>
              </a:rPr>
              <a:t>(That’s why analog computers are possible)</a:t>
            </a:r>
          </a:p>
        </p:txBody>
      </p:sp>
    </p:spTree>
    <p:extLst>
      <p:ext uri="{BB962C8B-B14F-4D97-AF65-F5344CB8AC3E}">
        <p14:creationId xmlns:p14="http://schemas.microsoft.com/office/powerpoint/2010/main" val="1255140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20756" y="2895600"/>
            <a:ext cx="5323830" cy="1785104"/>
          </a:xfrm>
          <a:prstGeom prst="rect">
            <a:avLst/>
          </a:prstGeom>
          <a:noFill/>
          <a:ln w="25400" cap="sq">
            <a:noFill/>
            <a:miter lim="800000"/>
            <a:headEnd type="none" w="sm" len="sm"/>
            <a:tailEnd type="none" w="lg" len="lg"/>
          </a:ln>
        </p:spPr>
        <p:txBody>
          <a:bodyPr wrap="none">
            <a:spAutoFit/>
          </a:bodyPr>
          <a:lstStyle/>
          <a:p>
            <a:r>
              <a:rPr lang="en-US" sz="2000" b="1" i="1" u="sng" dirty="0">
                <a:solidFill>
                  <a:srgbClr val="FF0000"/>
                </a:solidFill>
              </a:rPr>
              <a:t>Animals with nervous systems</a:t>
            </a:r>
            <a:r>
              <a:rPr lang="en-US" sz="2000" dirty="0">
                <a:solidFill>
                  <a:srgbClr val="FF0000"/>
                </a:solidFill>
              </a:rPr>
              <a:t>:</a:t>
            </a:r>
          </a:p>
          <a:p>
            <a:pPr marL="342900" indent="-342900">
              <a:spcBef>
                <a:spcPts val="1200"/>
              </a:spcBef>
              <a:buSzPct val="125000"/>
              <a:buFont typeface="Arial" panose="020B0604020202020204" pitchFamily="34" charset="0"/>
              <a:buChar char="•"/>
            </a:pPr>
            <a:r>
              <a:rPr lang="en-US" sz="2000" b="1" i="1" dirty="0"/>
              <a:t>Perceive</a:t>
            </a:r>
            <a:r>
              <a:rPr lang="en-US" sz="2000" dirty="0"/>
              <a:t> their environment in complex ways.</a:t>
            </a:r>
          </a:p>
          <a:p>
            <a:pPr marL="342900" indent="-342900">
              <a:buSzPct val="125000"/>
              <a:buFont typeface="Arial" panose="020B0604020202020204" pitchFamily="34" charset="0"/>
              <a:buChar char="•"/>
            </a:pPr>
            <a:r>
              <a:rPr lang="en-US" sz="2000" b="1" i="1" dirty="0"/>
              <a:t>Build and use memories</a:t>
            </a:r>
            <a:r>
              <a:rPr lang="en-US" sz="2000" dirty="0"/>
              <a:t> over time.</a:t>
            </a:r>
          </a:p>
          <a:p>
            <a:pPr marL="342900" indent="-342900">
              <a:buSzPct val="125000"/>
              <a:buFont typeface="Arial" panose="020B0604020202020204" pitchFamily="34" charset="0"/>
              <a:buChar char="•"/>
            </a:pPr>
            <a:r>
              <a:rPr lang="en-US" sz="2000" b="1" i="1" dirty="0"/>
              <a:t>Learn</a:t>
            </a:r>
            <a:r>
              <a:rPr lang="en-US" sz="2000" dirty="0"/>
              <a:t> to improve their performance.</a:t>
            </a:r>
          </a:p>
          <a:p>
            <a:pPr marL="342900" indent="-342900">
              <a:buSzPct val="125000"/>
              <a:buFont typeface="Arial" panose="020B0604020202020204" pitchFamily="34" charset="0"/>
              <a:buChar char="•"/>
            </a:pPr>
            <a:r>
              <a:rPr lang="en-US" sz="2000" b="1" i="1" dirty="0"/>
              <a:t>Change their environment </a:t>
            </a:r>
            <a:r>
              <a:rPr lang="en-US" sz="2000" dirty="0"/>
              <a:t>in controlled ways.</a:t>
            </a:r>
          </a:p>
        </p:txBody>
      </p:sp>
      <p:sp>
        <p:nvSpPr>
          <p:cNvPr id="10" name="Text Box 3"/>
          <p:cNvSpPr txBox="1">
            <a:spLocks noChangeArrowheads="1"/>
          </p:cNvSpPr>
          <p:nvPr/>
        </p:nvSpPr>
        <p:spPr bwMode="auto">
          <a:xfrm>
            <a:off x="1020756" y="1066800"/>
            <a:ext cx="6605783" cy="1785104"/>
          </a:xfrm>
          <a:prstGeom prst="rect">
            <a:avLst/>
          </a:prstGeom>
          <a:noFill/>
          <a:ln w="25400" cap="sq">
            <a:noFill/>
            <a:miter lim="800000"/>
            <a:headEnd type="none" w="sm" len="sm"/>
            <a:tailEnd type="none" w="lg" len="lg"/>
          </a:ln>
        </p:spPr>
        <p:txBody>
          <a:bodyPr wrap="none">
            <a:spAutoFit/>
          </a:bodyPr>
          <a:lstStyle/>
          <a:p>
            <a:r>
              <a:rPr lang="en-US" sz="2000" b="1" i="1" u="sng" dirty="0">
                <a:solidFill>
                  <a:srgbClr val="FF0000"/>
                </a:solidFill>
              </a:rPr>
              <a:t>Living systems </a:t>
            </a:r>
            <a:r>
              <a:rPr lang="en-US" sz="2000" dirty="0">
                <a:solidFill>
                  <a:srgbClr val="FF0000"/>
                </a:solidFill>
              </a:rPr>
              <a:t>also:</a:t>
            </a:r>
          </a:p>
          <a:p>
            <a:pPr marL="342900" indent="-342900">
              <a:spcBef>
                <a:spcPts val="1200"/>
              </a:spcBef>
              <a:buSzPct val="125000"/>
              <a:buFont typeface="Arial" panose="020B0604020202020204" pitchFamily="34" charset="0"/>
              <a:buChar char="•"/>
            </a:pPr>
            <a:r>
              <a:rPr lang="en-US" sz="2000" b="1" i="1" dirty="0"/>
              <a:t>Maintain internal organization </a:t>
            </a:r>
            <a:r>
              <a:rPr lang="en-US" sz="2000" dirty="0"/>
              <a:t>through metabolism.</a:t>
            </a:r>
          </a:p>
          <a:p>
            <a:pPr marL="342900" indent="-342900">
              <a:buSzPct val="125000"/>
              <a:buFont typeface="Arial" panose="020B0604020202020204" pitchFamily="34" charset="0"/>
              <a:buChar char="•"/>
            </a:pPr>
            <a:r>
              <a:rPr lang="en-US" sz="2000" b="1" i="1" dirty="0"/>
              <a:t>Develop and grow </a:t>
            </a:r>
            <a:r>
              <a:rPr lang="en-US" sz="2000" dirty="0"/>
              <a:t>over time.</a:t>
            </a:r>
          </a:p>
          <a:p>
            <a:pPr marL="342900" indent="-342900">
              <a:buSzPct val="125000"/>
              <a:buFont typeface="Arial" panose="020B0604020202020204" pitchFamily="34" charset="0"/>
              <a:buChar char="•"/>
            </a:pPr>
            <a:r>
              <a:rPr lang="en-US" sz="2000" b="1" i="1" dirty="0"/>
              <a:t>Reproduce</a:t>
            </a:r>
            <a:r>
              <a:rPr lang="en-US" sz="2000" dirty="0"/>
              <a:t> to create new organisms similar to themselves.</a:t>
            </a:r>
          </a:p>
          <a:p>
            <a:pPr marL="342900" indent="-342900">
              <a:buSzPct val="125000"/>
              <a:buFont typeface="Arial" panose="020B0604020202020204" pitchFamily="34" charset="0"/>
              <a:buChar char="•"/>
            </a:pPr>
            <a:r>
              <a:rPr lang="en-US" sz="2000" b="1" i="1" dirty="0"/>
              <a:t>Evolve</a:t>
            </a:r>
            <a:r>
              <a:rPr lang="en-US" sz="2000" dirty="0"/>
              <a:t> into new species.</a:t>
            </a:r>
          </a:p>
        </p:txBody>
      </p:sp>
      <p:sp>
        <p:nvSpPr>
          <p:cNvPr id="11" name="Text Box 3"/>
          <p:cNvSpPr txBox="1">
            <a:spLocks noChangeArrowheads="1"/>
          </p:cNvSpPr>
          <p:nvPr/>
        </p:nvSpPr>
        <p:spPr bwMode="auto">
          <a:xfrm>
            <a:off x="1219200" y="4856666"/>
            <a:ext cx="6238054" cy="1046440"/>
          </a:xfrm>
          <a:prstGeom prst="rect">
            <a:avLst/>
          </a:prstGeom>
          <a:noFill/>
          <a:ln w="25400" cap="sq">
            <a:noFill/>
            <a:miter lim="800000"/>
            <a:headEnd type="none" w="sm" len="sm"/>
            <a:tailEnd type="none" w="lg" len="lg"/>
          </a:ln>
        </p:spPr>
        <p:txBody>
          <a:bodyPr wrap="none">
            <a:spAutoFit/>
          </a:bodyPr>
          <a:lstStyle/>
          <a:p>
            <a:pPr>
              <a:spcBef>
                <a:spcPts val="1200"/>
              </a:spcBef>
              <a:buSzPct val="125000"/>
            </a:pPr>
            <a:r>
              <a:rPr lang="en-US" sz="2000" dirty="0">
                <a:solidFill>
                  <a:srgbClr val="FF0000"/>
                </a:solidFill>
              </a:rPr>
              <a:t>All this is </a:t>
            </a:r>
            <a:r>
              <a:rPr lang="en-US" sz="2000" b="1" i="1" dirty="0">
                <a:solidFill>
                  <a:srgbClr val="FF0000"/>
                </a:solidFill>
              </a:rPr>
              <a:t>still</a:t>
            </a:r>
            <a:r>
              <a:rPr lang="en-US" sz="2000" dirty="0">
                <a:solidFill>
                  <a:srgbClr val="FF0000"/>
                </a:solidFill>
              </a:rPr>
              <a:t> because of their </a:t>
            </a:r>
            <a:r>
              <a:rPr lang="en-US" sz="2000" b="1" i="1" u="sng" dirty="0">
                <a:solidFill>
                  <a:srgbClr val="FF0000"/>
                </a:solidFill>
              </a:rPr>
              <a:t>form</a:t>
            </a:r>
            <a:r>
              <a:rPr lang="en-US" sz="2000" dirty="0">
                <a:solidFill>
                  <a:srgbClr val="FF0000"/>
                </a:solidFill>
              </a:rPr>
              <a:t> ….. </a:t>
            </a:r>
          </a:p>
          <a:p>
            <a:pPr>
              <a:spcBef>
                <a:spcPts val="1200"/>
              </a:spcBef>
              <a:buSzPct val="125000"/>
            </a:pPr>
            <a:r>
              <a:rPr lang="en-US" sz="2000" dirty="0"/>
              <a:t>           … but the nervous system makes a </a:t>
            </a:r>
            <a:r>
              <a:rPr lang="en-US" sz="3200" b="1" i="1" dirty="0"/>
              <a:t>BIG</a:t>
            </a:r>
            <a:r>
              <a:rPr lang="en-US" sz="2000" dirty="0"/>
              <a:t> difference.</a:t>
            </a:r>
          </a:p>
        </p:txBody>
      </p:sp>
    </p:spTree>
    <p:extLst>
      <p:ext uri="{BB962C8B-B14F-4D97-AF65-F5344CB8AC3E}">
        <p14:creationId xmlns:p14="http://schemas.microsoft.com/office/powerpoint/2010/main" val="3633231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20756" y="2895600"/>
            <a:ext cx="5323830" cy="1785104"/>
          </a:xfrm>
          <a:prstGeom prst="rect">
            <a:avLst/>
          </a:prstGeom>
          <a:noFill/>
          <a:ln w="25400" cap="sq">
            <a:noFill/>
            <a:miter lim="800000"/>
            <a:headEnd type="none" w="sm" len="sm"/>
            <a:tailEnd type="none" w="lg" len="lg"/>
          </a:ln>
        </p:spPr>
        <p:txBody>
          <a:bodyPr wrap="none">
            <a:spAutoFit/>
          </a:bodyPr>
          <a:lstStyle/>
          <a:p>
            <a:r>
              <a:rPr lang="en-US" sz="2000" b="1" i="1" u="sng" dirty="0">
                <a:solidFill>
                  <a:srgbClr val="FF0000"/>
                </a:solidFill>
              </a:rPr>
              <a:t>Animals with nervous systems</a:t>
            </a:r>
            <a:r>
              <a:rPr lang="en-US" sz="2000" dirty="0">
                <a:solidFill>
                  <a:srgbClr val="FF0000"/>
                </a:solidFill>
              </a:rPr>
              <a:t>:</a:t>
            </a:r>
          </a:p>
          <a:p>
            <a:pPr marL="342900" indent="-342900">
              <a:spcBef>
                <a:spcPts val="1200"/>
              </a:spcBef>
              <a:buSzPct val="125000"/>
              <a:buFont typeface="Arial" panose="020B0604020202020204" pitchFamily="34" charset="0"/>
              <a:buChar char="•"/>
            </a:pPr>
            <a:r>
              <a:rPr lang="en-US" sz="2000" b="1" i="1" dirty="0"/>
              <a:t>Perceive</a:t>
            </a:r>
            <a:r>
              <a:rPr lang="en-US" sz="2000" dirty="0"/>
              <a:t> their environment in complex ways.</a:t>
            </a:r>
          </a:p>
          <a:p>
            <a:pPr marL="342900" indent="-342900">
              <a:buSzPct val="125000"/>
              <a:buFont typeface="Arial" panose="020B0604020202020204" pitchFamily="34" charset="0"/>
              <a:buChar char="•"/>
            </a:pPr>
            <a:r>
              <a:rPr lang="en-US" sz="2000" b="1" i="1" dirty="0"/>
              <a:t>Build and use memories</a:t>
            </a:r>
            <a:r>
              <a:rPr lang="en-US" sz="2000" dirty="0"/>
              <a:t> over time.</a:t>
            </a:r>
          </a:p>
          <a:p>
            <a:pPr marL="342900" indent="-342900">
              <a:buSzPct val="125000"/>
              <a:buFont typeface="Arial" panose="020B0604020202020204" pitchFamily="34" charset="0"/>
              <a:buChar char="•"/>
            </a:pPr>
            <a:r>
              <a:rPr lang="en-US" sz="2000" b="1" i="1" dirty="0"/>
              <a:t>Learn</a:t>
            </a:r>
            <a:r>
              <a:rPr lang="en-US" sz="2000" dirty="0"/>
              <a:t> to improve their performance.</a:t>
            </a:r>
          </a:p>
          <a:p>
            <a:pPr marL="342900" indent="-342900">
              <a:buSzPct val="125000"/>
              <a:buFont typeface="Arial" panose="020B0604020202020204" pitchFamily="34" charset="0"/>
              <a:buChar char="•"/>
            </a:pPr>
            <a:r>
              <a:rPr lang="en-US" sz="2000" b="1" i="1" dirty="0"/>
              <a:t>Change their environment </a:t>
            </a:r>
            <a:r>
              <a:rPr lang="en-US" sz="2000" dirty="0"/>
              <a:t>in controlled ways.</a:t>
            </a:r>
          </a:p>
        </p:txBody>
      </p:sp>
      <p:sp>
        <p:nvSpPr>
          <p:cNvPr id="10" name="Text Box 3"/>
          <p:cNvSpPr txBox="1">
            <a:spLocks noChangeArrowheads="1"/>
          </p:cNvSpPr>
          <p:nvPr/>
        </p:nvSpPr>
        <p:spPr bwMode="auto">
          <a:xfrm>
            <a:off x="1020756" y="1066800"/>
            <a:ext cx="6605783" cy="1785104"/>
          </a:xfrm>
          <a:prstGeom prst="rect">
            <a:avLst/>
          </a:prstGeom>
          <a:noFill/>
          <a:ln w="25400" cap="sq">
            <a:noFill/>
            <a:miter lim="800000"/>
            <a:headEnd type="none" w="sm" len="sm"/>
            <a:tailEnd type="none" w="lg" len="lg"/>
          </a:ln>
        </p:spPr>
        <p:txBody>
          <a:bodyPr wrap="none">
            <a:spAutoFit/>
          </a:bodyPr>
          <a:lstStyle/>
          <a:p>
            <a:r>
              <a:rPr lang="en-US" sz="2000" b="1" i="1" u="sng" dirty="0">
                <a:solidFill>
                  <a:srgbClr val="FF0000"/>
                </a:solidFill>
              </a:rPr>
              <a:t>Living systems </a:t>
            </a:r>
            <a:r>
              <a:rPr lang="en-US" sz="2000" dirty="0">
                <a:solidFill>
                  <a:srgbClr val="FF0000"/>
                </a:solidFill>
              </a:rPr>
              <a:t>also:</a:t>
            </a:r>
          </a:p>
          <a:p>
            <a:pPr marL="342900" indent="-342900">
              <a:spcBef>
                <a:spcPts val="1200"/>
              </a:spcBef>
              <a:buSzPct val="125000"/>
              <a:buFont typeface="Arial" panose="020B0604020202020204" pitchFamily="34" charset="0"/>
              <a:buChar char="•"/>
            </a:pPr>
            <a:r>
              <a:rPr lang="en-US" sz="2000" b="1" i="1" dirty="0"/>
              <a:t>Maintain internal organization </a:t>
            </a:r>
            <a:r>
              <a:rPr lang="en-US" sz="2000" dirty="0"/>
              <a:t>through metabolism.</a:t>
            </a:r>
          </a:p>
          <a:p>
            <a:pPr marL="342900" indent="-342900">
              <a:buSzPct val="125000"/>
              <a:buFont typeface="Arial" panose="020B0604020202020204" pitchFamily="34" charset="0"/>
              <a:buChar char="•"/>
            </a:pPr>
            <a:r>
              <a:rPr lang="en-US" sz="2000" b="1" i="1" dirty="0"/>
              <a:t>Develop and grow </a:t>
            </a:r>
            <a:r>
              <a:rPr lang="en-US" sz="2000" dirty="0"/>
              <a:t>over time.</a:t>
            </a:r>
          </a:p>
          <a:p>
            <a:pPr marL="342900" indent="-342900">
              <a:buSzPct val="125000"/>
              <a:buFont typeface="Arial" panose="020B0604020202020204" pitchFamily="34" charset="0"/>
              <a:buChar char="•"/>
            </a:pPr>
            <a:r>
              <a:rPr lang="en-US" sz="2000" b="1" i="1" dirty="0"/>
              <a:t>Reproduce</a:t>
            </a:r>
            <a:r>
              <a:rPr lang="en-US" sz="2000" dirty="0"/>
              <a:t> to create new organisms similar to themselves.</a:t>
            </a:r>
          </a:p>
          <a:p>
            <a:pPr marL="342900" indent="-342900">
              <a:buSzPct val="125000"/>
              <a:buFont typeface="Arial" panose="020B0604020202020204" pitchFamily="34" charset="0"/>
              <a:buChar char="•"/>
            </a:pPr>
            <a:r>
              <a:rPr lang="en-US" sz="2000" b="1" i="1" dirty="0"/>
              <a:t>Evolve</a:t>
            </a:r>
            <a:r>
              <a:rPr lang="en-US" sz="2000" dirty="0"/>
              <a:t> into new species.</a:t>
            </a:r>
          </a:p>
        </p:txBody>
      </p:sp>
      <p:sp>
        <p:nvSpPr>
          <p:cNvPr id="11" name="Text Box 3"/>
          <p:cNvSpPr txBox="1">
            <a:spLocks noChangeArrowheads="1"/>
          </p:cNvSpPr>
          <p:nvPr/>
        </p:nvSpPr>
        <p:spPr bwMode="auto">
          <a:xfrm>
            <a:off x="1219200" y="4856666"/>
            <a:ext cx="6238054" cy="1046440"/>
          </a:xfrm>
          <a:prstGeom prst="rect">
            <a:avLst/>
          </a:prstGeom>
          <a:noFill/>
          <a:ln w="25400" cap="sq">
            <a:noFill/>
            <a:miter lim="800000"/>
            <a:headEnd type="none" w="sm" len="sm"/>
            <a:tailEnd type="none" w="lg" len="lg"/>
          </a:ln>
        </p:spPr>
        <p:txBody>
          <a:bodyPr wrap="none">
            <a:spAutoFit/>
          </a:bodyPr>
          <a:lstStyle/>
          <a:p>
            <a:pPr>
              <a:spcBef>
                <a:spcPts val="1200"/>
              </a:spcBef>
              <a:buSzPct val="125000"/>
            </a:pPr>
            <a:r>
              <a:rPr lang="en-US" sz="2000" dirty="0">
                <a:solidFill>
                  <a:srgbClr val="FF0000"/>
                </a:solidFill>
              </a:rPr>
              <a:t>All this is </a:t>
            </a:r>
            <a:r>
              <a:rPr lang="en-US" sz="2000" b="1" i="1" dirty="0">
                <a:solidFill>
                  <a:srgbClr val="FF0000"/>
                </a:solidFill>
              </a:rPr>
              <a:t>still</a:t>
            </a:r>
            <a:r>
              <a:rPr lang="en-US" sz="2000" dirty="0">
                <a:solidFill>
                  <a:srgbClr val="FF0000"/>
                </a:solidFill>
              </a:rPr>
              <a:t> because of their </a:t>
            </a:r>
            <a:r>
              <a:rPr lang="en-US" sz="2000" b="1" i="1" u="sng" dirty="0">
                <a:solidFill>
                  <a:srgbClr val="FF0000"/>
                </a:solidFill>
              </a:rPr>
              <a:t>form</a:t>
            </a:r>
            <a:r>
              <a:rPr lang="en-US" sz="2000" dirty="0">
                <a:solidFill>
                  <a:srgbClr val="FF0000"/>
                </a:solidFill>
              </a:rPr>
              <a:t> ….. </a:t>
            </a:r>
          </a:p>
          <a:p>
            <a:pPr>
              <a:spcBef>
                <a:spcPts val="1200"/>
              </a:spcBef>
              <a:buSzPct val="125000"/>
            </a:pPr>
            <a:r>
              <a:rPr lang="en-US" sz="2000" dirty="0"/>
              <a:t>           … but the nervous system makes a </a:t>
            </a:r>
            <a:r>
              <a:rPr lang="en-US" sz="3200" b="1" i="1" dirty="0"/>
              <a:t>BIG</a:t>
            </a:r>
            <a:r>
              <a:rPr lang="en-US" sz="2000" dirty="0"/>
              <a:t> difference.</a:t>
            </a:r>
          </a:p>
        </p:txBody>
      </p:sp>
      <p:sp>
        <p:nvSpPr>
          <p:cNvPr id="5" name="Freeform 4"/>
          <p:cNvSpPr/>
          <p:nvPr/>
        </p:nvSpPr>
        <p:spPr>
          <a:xfrm>
            <a:off x="357111" y="2443347"/>
            <a:ext cx="7962641" cy="3652653"/>
          </a:xfrm>
          <a:custGeom>
            <a:avLst/>
            <a:gdLst>
              <a:gd name="connsiteX0" fmla="*/ 2078197 w 7962641"/>
              <a:gd name="connsiteY0" fmla="*/ 55006 h 3479093"/>
              <a:gd name="connsiteX1" fmla="*/ 631535 w 7962641"/>
              <a:gd name="connsiteY1" fmla="*/ 559973 h 3479093"/>
              <a:gd name="connsiteX2" fmla="*/ 17385 w 7962641"/>
              <a:gd name="connsiteY2" fmla="*/ 1515316 h 3479093"/>
              <a:gd name="connsiteX3" fmla="*/ 303988 w 7962641"/>
              <a:gd name="connsiteY3" fmla="*/ 2648081 h 3479093"/>
              <a:gd name="connsiteX4" fmla="*/ 1655117 w 7962641"/>
              <a:gd name="connsiteY4" fmla="*/ 3248582 h 3479093"/>
              <a:gd name="connsiteX5" fmla="*/ 6322651 w 7962641"/>
              <a:gd name="connsiteY5" fmla="*/ 3371412 h 3479093"/>
              <a:gd name="connsiteX6" fmla="*/ 7946735 w 7962641"/>
              <a:gd name="connsiteY6" fmla="*/ 1733681 h 3479093"/>
              <a:gd name="connsiteX7" fmla="*/ 6964096 w 7962641"/>
              <a:gd name="connsiteY7" fmla="*/ 505382 h 3479093"/>
              <a:gd name="connsiteX8" fmla="*/ 4070771 w 7962641"/>
              <a:gd name="connsiteY8" fmla="*/ 415 h 3479093"/>
              <a:gd name="connsiteX9" fmla="*/ 1614174 w 7962641"/>
              <a:gd name="connsiteY9" fmla="*/ 437143 h 347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2641" h="3479093">
                <a:moveTo>
                  <a:pt x="2078197" y="55006"/>
                </a:moveTo>
                <a:cubicBezTo>
                  <a:pt x="1526600" y="185797"/>
                  <a:pt x="975004" y="316588"/>
                  <a:pt x="631535" y="559973"/>
                </a:cubicBezTo>
                <a:cubicBezTo>
                  <a:pt x="288066" y="803358"/>
                  <a:pt x="71976" y="1167298"/>
                  <a:pt x="17385" y="1515316"/>
                </a:cubicBezTo>
                <a:cubicBezTo>
                  <a:pt x="-37206" y="1863334"/>
                  <a:pt x="31033" y="2359203"/>
                  <a:pt x="303988" y="2648081"/>
                </a:cubicBezTo>
                <a:cubicBezTo>
                  <a:pt x="576943" y="2936959"/>
                  <a:pt x="652006" y="3128027"/>
                  <a:pt x="1655117" y="3248582"/>
                </a:cubicBezTo>
                <a:cubicBezTo>
                  <a:pt x="2658228" y="3369137"/>
                  <a:pt x="5274048" y="3623895"/>
                  <a:pt x="6322651" y="3371412"/>
                </a:cubicBezTo>
                <a:cubicBezTo>
                  <a:pt x="7371254" y="3118929"/>
                  <a:pt x="7839828" y="2211353"/>
                  <a:pt x="7946735" y="1733681"/>
                </a:cubicBezTo>
                <a:cubicBezTo>
                  <a:pt x="8053642" y="1256009"/>
                  <a:pt x="7610090" y="794260"/>
                  <a:pt x="6964096" y="505382"/>
                </a:cubicBezTo>
                <a:cubicBezTo>
                  <a:pt x="6318102" y="216504"/>
                  <a:pt x="4962425" y="11788"/>
                  <a:pt x="4070771" y="415"/>
                </a:cubicBezTo>
                <a:cubicBezTo>
                  <a:pt x="3179117" y="-10958"/>
                  <a:pt x="2396645" y="213092"/>
                  <a:pt x="1614174" y="437143"/>
                </a:cubicBezTo>
              </a:path>
            </a:pathLst>
          </a:cu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67833" y="6160026"/>
            <a:ext cx="3634328" cy="400110"/>
          </a:xfrm>
          <a:prstGeom prst="rect">
            <a:avLst/>
          </a:prstGeom>
          <a:noFill/>
        </p:spPr>
        <p:txBody>
          <a:bodyPr wrap="none" rtlCol="0">
            <a:spAutoFit/>
          </a:bodyPr>
          <a:lstStyle/>
          <a:p>
            <a:r>
              <a:rPr lang="en-US" sz="2000" b="1" dirty="0">
                <a:latin typeface="Lucida Handwriting" panose="03010101010101010101" pitchFamily="66" charset="0"/>
                <a:cs typeface="Times New Roman" panose="02020603050405020304" pitchFamily="18" charset="0"/>
              </a:rPr>
              <a:t>The  brain  is  critical !!</a:t>
            </a:r>
          </a:p>
        </p:txBody>
      </p:sp>
    </p:spTree>
    <p:extLst>
      <p:ext uri="{BB962C8B-B14F-4D97-AF65-F5344CB8AC3E}">
        <p14:creationId xmlns:p14="http://schemas.microsoft.com/office/powerpoint/2010/main" val="2081915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3"/>
          <p:cNvSpPr txBox="1">
            <a:spLocks noChangeArrowheads="1"/>
          </p:cNvSpPr>
          <p:nvPr/>
        </p:nvSpPr>
        <p:spPr bwMode="auto">
          <a:xfrm>
            <a:off x="777732" y="5607899"/>
            <a:ext cx="184150" cy="396875"/>
          </a:xfrm>
          <a:prstGeom prst="rect">
            <a:avLst/>
          </a:prstGeom>
          <a:noFill/>
          <a:ln w="25400" cap="sq">
            <a:noFill/>
            <a:miter lim="800000"/>
            <a:headEnd type="none" w="sm" len="sm"/>
            <a:tailEnd type="none" w="lg" len="lg"/>
          </a:ln>
        </p:spPr>
        <p:txBody>
          <a:bodyPr wrap="none">
            <a:spAutoFit/>
          </a:bodyPr>
          <a:lstStyle/>
          <a:p>
            <a:pPr>
              <a:buSzPct val="115000"/>
            </a:pPr>
            <a:endParaRPr lang="en-US" sz="2000"/>
          </a:p>
        </p:txBody>
      </p:sp>
      <p:sp>
        <p:nvSpPr>
          <p:cNvPr id="20484" name="Text Box 4"/>
          <p:cNvSpPr txBox="1">
            <a:spLocks noChangeArrowheads="1"/>
          </p:cNvSpPr>
          <p:nvPr/>
        </p:nvSpPr>
        <p:spPr bwMode="auto">
          <a:xfrm>
            <a:off x="563535" y="1437367"/>
            <a:ext cx="3647922" cy="1323439"/>
          </a:xfrm>
          <a:prstGeom prst="rect">
            <a:avLst/>
          </a:prstGeom>
          <a:noFill/>
          <a:ln w="25400" cap="sq">
            <a:noFill/>
            <a:miter lim="800000"/>
            <a:headEnd type="none" w="sm" len="sm"/>
            <a:tailEnd type="none" w="lg" len="lg"/>
          </a:ln>
        </p:spPr>
        <p:txBody>
          <a:bodyPr wrap="none">
            <a:spAutoFit/>
          </a:bodyPr>
          <a:lstStyle/>
          <a:p>
            <a:pPr>
              <a:buSzPct val="115000"/>
            </a:pPr>
            <a:r>
              <a:rPr lang="en-US" sz="2000" dirty="0">
                <a:solidFill>
                  <a:srgbClr val="FF0000"/>
                </a:solidFill>
              </a:rPr>
              <a:t>All cells in the body:</a:t>
            </a:r>
          </a:p>
          <a:p>
            <a:pPr marL="342900" indent="-342900">
              <a:buSzPct val="115000"/>
              <a:buFont typeface="Arial" panose="020B0604020202020204" pitchFamily="34" charset="0"/>
              <a:buChar char="•"/>
            </a:pPr>
            <a:r>
              <a:rPr lang="en-US" sz="2000" dirty="0"/>
              <a:t>Sense their environment</a:t>
            </a:r>
          </a:p>
          <a:p>
            <a:pPr marL="342900" indent="-342900">
              <a:buSzPct val="115000"/>
              <a:buFont typeface="Arial" panose="020B0604020202020204" pitchFamily="34" charset="0"/>
              <a:buChar char="•"/>
            </a:pPr>
            <a:r>
              <a:rPr lang="en-US" sz="2000" dirty="0"/>
              <a:t>Communicate with other cells</a:t>
            </a:r>
          </a:p>
          <a:p>
            <a:pPr marL="342900" indent="-342900">
              <a:buSzPct val="115000"/>
              <a:buFont typeface="Arial" panose="020B0604020202020204" pitchFamily="34" charset="0"/>
              <a:buChar char="•"/>
            </a:pPr>
            <a:r>
              <a:rPr lang="en-US" sz="2000" dirty="0"/>
              <a:t>Respond to signals</a:t>
            </a:r>
          </a:p>
        </p:txBody>
      </p:sp>
      <p:sp>
        <p:nvSpPr>
          <p:cNvPr id="20486" name="Text Box 6"/>
          <p:cNvSpPr txBox="1">
            <a:spLocks noChangeArrowheads="1"/>
          </p:cNvSpPr>
          <p:nvPr/>
        </p:nvSpPr>
        <p:spPr bwMode="auto">
          <a:xfrm>
            <a:off x="762000" y="5029200"/>
            <a:ext cx="7927859" cy="1554272"/>
          </a:xfrm>
          <a:prstGeom prst="rect">
            <a:avLst/>
          </a:prstGeom>
          <a:solidFill>
            <a:schemeClr val="accent5">
              <a:lumMod val="20000"/>
              <a:lumOff val="80000"/>
            </a:schemeClr>
          </a:solidFill>
          <a:ln w="25400" cap="sq">
            <a:noFill/>
            <a:miter lim="800000"/>
            <a:headEnd type="none" w="sm" len="sm"/>
            <a:tailEnd type="none" w="lg" len="lg"/>
          </a:ln>
        </p:spPr>
        <p:txBody>
          <a:bodyPr wrap="square">
            <a:spAutoFit/>
          </a:bodyPr>
          <a:lstStyle/>
          <a:p>
            <a:pPr marL="342900" indent="-342900">
              <a:spcBef>
                <a:spcPts val="600"/>
              </a:spcBef>
              <a:buSzPct val="115000"/>
              <a:buFont typeface="Arial" panose="020B0604020202020204" pitchFamily="34" charset="0"/>
              <a:buChar char="•"/>
            </a:pPr>
            <a:r>
              <a:rPr lang="en-US" sz="2000" dirty="0">
                <a:sym typeface="Symbol"/>
              </a:rPr>
              <a:t>Multiple methods of </a:t>
            </a:r>
            <a:r>
              <a:rPr lang="en-US" sz="2000" b="1" i="1" dirty="0">
                <a:sym typeface="Symbol"/>
              </a:rPr>
              <a:t>information representation at multiple scales</a:t>
            </a:r>
            <a:r>
              <a:rPr lang="en-US" sz="2000" dirty="0">
                <a:sym typeface="Symbol"/>
              </a:rPr>
              <a:t>.</a:t>
            </a:r>
          </a:p>
          <a:p>
            <a:pPr marL="342900" indent="-342900">
              <a:spcBef>
                <a:spcPts val="600"/>
              </a:spcBef>
              <a:buSzPct val="115000"/>
              <a:buFont typeface="Arial" panose="020B0604020202020204" pitchFamily="34" charset="0"/>
              <a:buChar char="•"/>
            </a:pPr>
            <a:r>
              <a:rPr lang="en-US" sz="2000" dirty="0">
                <a:sym typeface="Symbol"/>
              </a:rPr>
              <a:t>Formation of </a:t>
            </a:r>
            <a:r>
              <a:rPr lang="en-US" sz="2000" b="1" i="1" dirty="0">
                <a:sym typeface="Symbol"/>
              </a:rPr>
              <a:t>specific, heterogeneous networks</a:t>
            </a:r>
            <a:r>
              <a:rPr lang="en-US" sz="2000" dirty="0">
                <a:sym typeface="Symbol"/>
              </a:rPr>
              <a:t> at many scales.</a:t>
            </a:r>
          </a:p>
          <a:p>
            <a:pPr marL="342900" indent="-342900">
              <a:spcBef>
                <a:spcPts val="600"/>
              </a:spcBef>
              <a:buSzPct val="115000"/>
              <a:buFont typeface="Arial" panose="020B0604020202020204" pitchFamily="34" charset="0"/>
              <a:buChar char="•"/>
            </a:pPr>
            <a:r>
              <a:rPr lang="en-US" sz="2000" b="1" i="1" dirty="0">
                <a:sym typeface="Symbol"/>
              </a:rPr>
              <a:t>Coordination of specific activity patterns </a:t>
            </a:r>
            <a:r>
              <a:rPr lang="en-US" sz="2000" dirty="0">
                <a:sym typeface="Symbol"/>
              </a:rPr>
              <a:t>over networks.</a:t>
            </a:r>
          </a:p>
          <a:p>
            <a:pPr marL="342900" indent="-342900">
              <a:spcBef>
                <a:spcPts val="600"/>
              </a:spcBef>
              <a:buSzPct val="115000"/>
              <a:buFont typeface="Arial" panose="020B0604020202020204" pitchFamily="34" charset="0"/>
              <a:buChar char="•"/>
            </a:pPr>
            <a:r>
              <a:rPr lang="en-US" sz="2000" b="1" i="1" dirty="0">
                <a:sym typeface="Symbol"/>
              </a:rPr>
              <a:t>Specific and associative adaptation </a:t>
            </a:r>
            <a:r>
              <a:rPr lang="en-US" sz="2000" dirty="0">
                <a:sym typeface="Symbol"/>
              </a:rPr>
              <a:t>of activity patterns.</a:t>
            </a:r>
            <a:r>
              <a:rPr lang="en-US" sz="2000" dirty="0"/>
              <a:t>  </a:t>
            </a:r>
          </a:p>
        </p:txBody>
      </p:sp>
      <p:sp>
        <p:nvSpPr>
          <p:cNvPr id="20487" name="Text Box 7"/>
          <p:cNvSpPr txBox="1">
            <a:spLocks noChangeArrowheads="1"/>
          </p:cNvSpPr>
          <p:nvPr/>
        </p:nvSpPr>
        <p:spPr bwMode="auto">
          <a:xfrm>
            <a:off x="4403582" y="1745143"/>
            <a:ext cx="3157146" cy="1015663"/>
          </a:xfrm>
          <a:prstGeom prst="rect">
            <a:avLst/>
          </a:prstGeom>
          <a:noFill/>
          <a:ln w="25400" cap="sq">
            <a:noFill/>
            <a:miter lim="800000"/>
            <a:headEnd type="none" w="sm" len="sm"/>
            <a:tailEnd type="none" w="lg" len="lg"/>
          </a:ln>
        </p:spPr>
        <p:txBody>
          <a:bodyPr wrap="none">
            <a:spAutoFit/>
          </a:bodyPr>
          <a:lstStyle/>
          <a:p>
            <a:pPr marL="342900" indent="-342900">
              <a:buSzPct val="115000"/>
              <a:buFont typeface="Arial" panose="020B0604020202020204" pitchFamily="34" charset="0"/>
              <a:buChar char="•"/>
            </a:pPr>
            <a:r>
              <a:rPr lang="en-US" sz="2000" dirty="0"/>
              <a:t>Process information</a:t>
            </a:r>
          </a:p>
          <a:p>
            <a:pPr marL="342900" indent="-342900">
              <a:buSzPct val="115000"/>
              <a:buFont typeface="Arial" panose="020B0604020202020204" pitchFamily="34" charset="0"/>
              <a:buChar char="•"/>
            </a:pPr>
            <a:r>
              <a:rPr lang="en-US" sz="2000" dirty="0"/>
              <a:t>Adapt their behavior</a:t>
            </a:r>
          </a:p>
          <a:p>
            <a:pPr marL="342900" indent="-342900">
              <a:buSzPct val="115000"/>
              <a:buFont typeface="Arial" panose="020B0604020202020204" pitchFamily="34" charset="0"/>
              <a:buChar char="•"/>
            </a:pPr>
            <a:r>
              <a:rPr lang="en-US" sz="2000" dirty="0"/>
              <a:t>Act on their environment</a:t>
            </a:r>
          </a:p>
        </p:txBody>
      </p:sp>
      <p:sp>
        <p:nvSpPr>
          <p:cNvPr id="20489" name="Text Box 9"/>
          <p:cNvSpPr txBox="1">
            <a:spLocks noChangeArrowheads="1"/>
          </p:cNvSpPr>
          <p:nvPr/>
        </p:nvSpPr>
        <p:spPr bwMode="auto">
          <a:xfrm>
            <a:off x="563262" y="2900539"/>
            <a:ext cx="3116751" cy="400110"/>
          </a:xfrm>
          <a:prstGeom prst="rect">
            <a:avLst/>
          </a:prstGeom>
          <a:noFill/>
          <a:ln w="25400" cap="sq">
            <a:noFill/>
            <a:miter lim="800000"/>
            <a:headEnd type="none" w="sm" len="sm"/>
            <a:tailEnd type="none" w="lg" len="lg"/>
          </a:ln>
        </p:spPr>
        <p:txBody>
          <a:bodyPr wrap="none">
            <a:spAutoFit/>
          </a:bodyPr>
          <a:lstStyle/>
          <a:p>
            <a:pPr>
              <a:buSzPct val="115000"/>
            </a:pPr>
            <a:r>
              <a:rPr lang="en-US" sz="2000" dirty="0">
                <a:solidFill>
                  <a:srgbClr val="FF0000"/>
                </a:solidFill>
              </a:rPr>
              <a:t>But the nervous system has:</a:t>
            </a:r>
          </a:p>
        </p:txBody>
      </p:sp>
      <p:sp>
        <p:nvSpPr>
          <p:cNvPr id="11" name="Text Box 6"/>
          <p:cNvSpPr txBox="1">
            <a:spLocks noChangeArrowheads="1"/>
          </p:cNvSpPr>
          <p:nvPr/>
        </p:nvSpPr>
        <p:spPr bwMode="auto">
          <a:xfrm>
            <a:off x="762000" y="3300649"/>
            <a:ext cx="7927859" cy="1169551"/>
          </a:xfrm>
          <a:prstGeom prst="rect">
            <a:avLst/>
          </a:prstGeom>
          <a:noFill/>
          <a:ln w="25400" cap="sq">
            <a:noFill/>
            <a:miter lim="800000"/>
            <a:headEnd type="none" w="sm" len="sm"/>
            <a:tailEnd type="none" w="lg" len="lg"/>
          </a:ln>
        </p:spPr>
        <p:txBody>
          <a:bodyPr wrap="square">
            <a:spAutoFit/>
          </a:bodyPr>
          <a:lstStyle/>
          <a:p>
            <a:pPr marL="342900" indent="-342900">
              <a:buSzPct val="115000"/>
              <a:buFont typeface="Arial" panose="020B0604020202020204" pitchFamily="34" charset="0"/>
              <a:buChar char="•"/>
            </a:pPr>
            <a:r>
              <a:rPr lang="en-US" sz="2000" dirty="0"/>
              <a:t>A huge variety of specialized cells.</a:t>
            </a:r>
          </a:p>
          <a:p>
            <a:pPr marL="342900" indent="-342900">
              <a:spcBef>
                <a:spcPts val="600"/>
              </a:spcBef>
              <a:buSzPct val="115000"/>
              <a:buFont typeface="Arial" panose="020B0604020202020204" pitchFamily="34" charset="0"/>
              <a:buChar char="•"/>
            </a:pPr>
            <a:r>
              <a:rPr lang="en-US" sz="2000" dirty="0"/>
              <a:t>Diversity of signaling and modulating chemicals.</a:t>
            </a:r>
          </a:p>
          <a:p>
            <a:pPr marL="342900" indent="-342900">
              <a:spcBef>
                <a:spcPts val="600"/>
              </a:spcBef>
              <a:buSzPct val="115000"/>
              <a:buFont typeface="Arial" panose="020B0604020202020204" pitchFamily="34" charset="0"/>
              <a:buChar char="•"/>
            </a:pPr>
            <a:r>
              <a:rPr lang="en-US" sz="2000" dirty="0"/>
              <a:t>The ability to make distinct, cell-specific connections.</a:t>
            </a:r>
          </a:p>
        </p:txBody>
      </p:sp>
      <p:sp>
        <p:nvSpPr>
          <p:cNvPr id="12" name="Text Box 6"/>
          <p:cNvSpPr txBox="1">
            <a:spLocks noChangeArrowheads="1"/>
          </p:cNvSpPr>
          <p:nvPr/>
        </p:nvSpPr>
        <p:spPr bwMode="auto">
          <a:xfrm>
            <a:off x="563535" y="4629090"/>
            <a:ext cx="7927859" cy="400110"/>
          </a:xfrm>
          <a:prstGeom prst="rect">
            <a:avLst/>
          </a:prstGeom>
          <a:noFill/>
          <a:ln w="25400" cap="sq">
            <a:noFill/>
            <a:miter lim="800000"/>
            <a:headEnd type="none" w="sm" len="sm"/>
            <a:tailEnd type="none" w="lg" len="lg"/>
          </a:ln>
        </p:spPr>
        <p:txBody>
          <a:bodyPr wrap="square">
            <a:spAutoFit/>
          </a:bodyPr>
          <a:lstStyle/>
          <a:p>
            <a:pPr>
              <a:buSzPct val="115000"/>
            </a:pPr>
            <a:r>
              <a:rPr lang="en-US" sz="2000" dirty="0">
                <a:solidFill>
                  <a:srgbClr val="FF0000"/>
                </a:solidFill>
                <a:sym typeface="Symbol"/>
              </a:rPr>
              <a:t>Which enables:</a:t>
            </a:r>
          </a:p>
        </p:txBody>
      </p:sp>
      <p:sp>
        <p:nvSpPr>
          <p:cNvPr id="13" name="Text Box 2"/>
          <p:cNvSpPr txBox="1">
            <a:spLocks noChangeArrowheads="1"/>
          </p:cNvSpPr>
          <p:nvPr/>
        </p:nvSpPr>
        <p:spPr bwMode="auto">
          <a:xfrm>
            <a:off x="1258650" y="761261"/>
            <a:ext cx="628986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What makes the nervous system special?</a:t>
            </a:r>
          </a:p>
        </p:txBody>
      </p:sp>
    </p:spTree>
    <p:extLst>
      <p:ext uri="{BB962C8B-B14F-4D97-AF65-F5344CB8AC3E}">
        <p14:creationId xmlns:p14="http://schemas.microsoft.com/office/powerpoint/2010/main" val="730735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1460" name="Picture 4"/>
          <p:cNvPicPr>
            <a:picLocks noChangeAspect="1" noChangeArrowheads="1"/>
          </p:cNvPicPr>
          <p:nvPr/>
        </p:nvPicPr>
        <p:blipFill>
          <a:blip r:embed="rId3" cstate="print"/>
          <a:srcRect/>
          <a:stretch>
            <a:fillRect/>
          </a:stretch>
        </p:blipFill>
        <p:spPr bwMode="auto">
          <a:xfrm>
            <a:off x="592083" y="1641964"/>
            <a:ext cx="3100440" cy="3411191"/>
          </a:xfrm>
          <a:prstGeom prst="rect">
            <a:avLst/>
          </a:prstGeom>
          <a:noFill/>
          <a:ln w="28575" cap="sq">
            <a:noFill/>
            <a:miter lim="800000"/>
            <a:headEnd type="none" w="sm" len="sm"/>
            <a:tailEnd type="none" w="lg" len="lg"/>
          </a:ln>
          <a:effectLst/>
        </p:spPr>
      </p:pic>
      <p:sp>
        <p:nvSpPr>
          <p:cNvPr id="1171461" name="Text Box 5"/>
          <p:cNvSpPr txBox="1">
            <a:spLocks noChangeArrowheads="1"/>
          </p:cNvSpPr>
          <p:nvPr/>
        </p:nvSpPr>
        <p:spPr bwMode="auto">
          <a:xfrm>
            <a:off x="496729" y="5147212"/>
            <a:ext cx="3172151" cy="646331"/>
          </a:xfrm>
          <a:prstGeom prst="rect">
            <a:avLst/>
          </a:prstGeom>
          <a:noFill/>
          <a:ln w="28575" cap="sq">
            <a:noFill/>
            <a:miter lim="800000"/>
            <a:headEnd type="none" w="sm" len="sm"/>
            <a:tailEnd type="none" w="lg" len="lg"/>
          </a:ln>
          <a:effectLst/>
        </p:spPr>
        <p:txBody>
          <a:bodyPr wrap="none">
            <a:spAutoFit/>
          </a:bodyPr>
          <a:lstStyle/>
          <a:p>
            <a:pPr algn="ctr"/>
            <a:r>
              <a:rPr lang="en-US" sz="1800" dirty="0">
                <a:latin typeface="Calibri" pitchFamily="34" charset="0"/>
                <a:cs typeface="Calibri" pitchFamily="34" charset="0"/>
              </a:rPr>
              <a:t>A system at the mercy of a fixed</a:t>
            </a:r>
          </a:p>
          <a:p>
            <a:pPr algn="ctr"/>
            <a:r>
              <a:rPr lang="en-US" sz="1800" dirty="0">
                <a:latin typeface="Calibri" pitchFamily="34" charset="0"/>
                <a:cs typeface="Calibri" pitchFamily="34" charset="0"/>
              </a:rPr>
              <a:t> embodiment.</a:t>
            </a:r>
          </a:p>
        </p:txBody>
      </p:sp>
      <p:pic>
        <p:nvPicPr>
          <p:cNvPr id="1171463" name="Picture 7"/>
          <p:cNvPicPr>
            <a:picLocks noChangeAspect="1" noChangeArrowheads="1"/>
          </p:cNvPicPr>
          <p:nvPr/>
        </p:nvPicPr>
        <p:blipFill>
          <a:blip r:embed="rId4" cstate="print"/>
          <a:srcRect/>
          <a:stretch>
            <a:fillRect/>
          </a:stretch>
        </p:blipFill>
        <p:spPr bwMode="auto">
          <a:xfrm>
            <a:off x="4206871" y="1498558"/>
            <a:ext cx="3794130" cy="2523449"/>
          </a:xfrm>
          <a:prstGeom prst="rect">
            <a:avLst/>
          </a:prstGeom>
          <a:noFill/>
          <a:ln w="28575" cap="sq">
            <a:noFill/>
            <a:miter lim="800000"/>
            <a:headEnd type="none" w="sm" len="sm"/>
            <a:tailEnd type="none" w="lg" len="lg"/>
          </a:ln>
          <a:effectLst/>
        </p:spPr>
      </p:pic>
      <p:sp>
        <p:nvSpPr>
          <p:cNvPr id="1171464" name="Text Box 8"/>
          <p:cNvSpPr txBox="1">
            <a:spLocks noChangeArrowheads="1"/>
          </p:cNvSpPr>
          <p:nvPr/>
        </p:nvSpPr>
        <p:spPr bwMode="auto">
          <a:xfrm>
            <a:off x="3771906" y="4069799"/>
            <a:ext cx="4870821" cy="369332"/>
          </a:xfrm>
          <a:prstGeom prst="rect">
            <a:avLst/>
          </a:prstGeom>
          <a:noFill/>
          <a:ln w="28575" cap="sq">
            <a:noFill/>
            <a:miter lim="800000"/>
            <a:headEnd type="none" w="sm" len="sm"/>
            <a:tailEnd type="none" w="lg" len="lg"/>
          </a:ln>
          <a:effectLst/>
        </p:spPr>
        <p:txBody>
          <a:bodyPr wrap="none">
            <a:spAutoFit/>
          </a:bodyPr>
          <a:lstStyle/>
          <a:p>
            <a:pPr algn="ctr"/>
            <a:r>
              <a:rPr lang="en-US" sz="1800" dirty="0">
                <a:latin typeface="Calibri" pitchFamily="34" charset="0"/>
                <a:cs typeface="Calibri" pitchFamily="34" charset="0"/>
              </a:rPr>
              <a:t>A system not at the mercy of a fixed embodiment.</a:t>
            </a:r>
          </a:p>
        </p:txBody>
      </p:sp>
      <p:sp>
        <p:nvSpPr>
          <p:cNvPr id="1171465" name="Text Box 9"/>
          <p:cNvSpPr txBox="1">
            <a:spLocks noChangeArrowheads="1"/>
          </p:cNvSpPr>
          <p:nvPr/>
        </p:nvSpPr>
        <p:spPr bwMode="auto">
          <a:xfrm>
            <a:off x="5566936" y="4492896"/>
            <a:ext cx="1152880" cy="369332"/>
          </a:xfrm>
          <a:prstGeom prst="rect">
            <a:avLst/>
          </a:prstGeom>
          <a:noFill/>
          <a:ln w="28575" cap="sq">
            <a:noFill/>
            <a:miter lim="800000"/>
            <a:headEnd type="none" w="sm" len="sm"/>
            <a:tailEnd type="none" w="lg" len="lg"/>
          </a:ln>
          <a:effectLst/>
        </p:spPr>
        <p:txBody>
          <a:bodyPr wrap="none">
            <a:spAutoFit/>
          </a:bodyPr>
          <a:lstStyle/>
          <a:p>
            <a:pPr algn="ctr"/>
            <a:r>
              <a:rPr lang="en-US" sz="1800" b="1" dirty="0">
                <a:solidFill>
                  <a:srgbClr val="FF0000"/>
                </a:solidFill>
                <a:latin typeface="Calibri" pitchFamily="34" charset="0"/>
                <a:cs typeface="Calibri" pitchFamily="34" charset="0"/>
              </a:rPr>
              <a:t>Why not?</a:t>
            </a:r>
          </a:p>
        </p:txBody>
      </p:sp>
      <p:sp>
        <p:nvSpPr>
          <p:cNvPr id="1171466" name="Text Box 10"/>
          <p:cNvSpPr txBox="1">
            <a:spLocks noChangeArrowheads="1"/>
          </p:cNvSpPr>
          <p:nvPr/>
        </p:nvSpPr>
        <p:spPr bwMode="auto">
          <a:xfrm>
            <a:off x="4185807" y="4878926"/>
            <a:ext cx="4394208" cy="1354217"/>
          </a:xfrm>
          <a:prstGeom prst="rect">
            <a:avLst/>
          </a:prstGeom>
          <a:noFill/>
          <a:ln w="28575" cap="sq">
            <a:noFill/>
            <a:miter lim="800000"/>
            <a:headEnd type="none" w="sm" len="sm"/>
            <a:tailEnd type="none" w="lg" len="lg"/>
          </a:ln>
          <a:effectLst/>
        </p:spPr>
        <p:txBody>
          <a:bodyPr wrap="square">
            <a:spAutoFit/>
          </a:bodyPr>
          <a:lstStyle/>
          <a:p>
            <a:r>
              <a:rPr lang="en-US" sz="1800" dirty="0">
                <a:latin typeface="Calibri" pitchFamily="34" charset="0"/>
                <a:cs typeface="Calibri" pitchFamily="34" charset="0"/>
              </a:rPr>
              <a:t>Because it has:</a:t>
            </a:r>
          </a:p>
          <a:p>
            <a:pPr marL="285750" indent="-285750">
              <a:spcBef>
                <a:spcPts val="600"/>
              </a:spcBef>
              <a:buFont typeface="Arial" panose="020B0604020202020204" pitchFamily="34" charset="0"/>
              <a:buChar char="•"/>
            </a:pPr>
            <a:r>
              <a:rPr lang="en-US" dirty="0">
                <a:latin typeface="Calibri" pitchFamily="34" charset="0"/>
                <a:cs typeface="Calibri" pitchFamily="34" charset="0"/>
              </a:rPr>
              <a:t>A body that changes with experience.</a:t>
            </a:r>
          </a:p>
          <a:p>
            <a:pPr marL="285750" indent="-285750">
              <a:spcBef>
                <a:spcPts val="600"/>
              </a:spcBef>
              <a:buFont typeface="Arial" panose="020B0604020202020204" pitchFamily="34" charset="0"/>
              <a:buChar char="•"/>
            </a:pPr>
            <a:r>
              <a:rPr lang="en-US" b="1" i="1" dirty="0">
                <a:latin typeface="Calibri" pitchFamily="34" charset="0"/>
                <a:cs typeface="Calibri" pitchFamily="34" charset="0"/>
              </a:rPr>
              <a:t>A</a:t>
            </a:r>
            <a:r>
              <a:rPr lang="en-US" sz="1800" b="1" i="1" dirty="0">
                <a:latin typeface="Calibri" pitchFamily="34" charset="0"/>
                <a:cs typeface="Calibri" pitchFamily="34" charset="0"/>
              </a:rPr>
              <a:t> brain that acts as an “adaptive switchboard” for the body.</a:t>
            </a:r>
          </a:p>
        </p:txBody>
      </p:sp>
      <p:sp>
        <p:nvSpPr>
          <p:cNvPr id="9" name="Text Box 3"/>
          <p:cNvSpPr txBox="1">
            <a:spLocks noChangeArrowheads="1"/>
          </p:cNvSpPr>
          <p:nvPr/>
        </p:nvSpPr>
        <p:spPr bwMode="auto">
          <a:xfrm>
            <a:off x="2529245" y="762000"/>
            <a:ext cx="4190571"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latin typeface="Calibri" pitchFamily="34" charset="0"/>
              </a:rPr>
              <a:t>Embodiment and the Brain</a:t>
            </a:r>
          </a:p>
        </p:txBody>
      </p:sp>
    </p:spTree>
    <p:extLst>
      <p:ext uri="{BB962C8B-B14F-4D97-AF65-F5344CB8AC3E}">
        <p14:creationId xmlns:p14="http://schemas.microsoft.com/office/powerpoint/2010/main" val="3286170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2590800"/>
            <a:ext cx="3111493" cy="461665"/>
          </a:xfrm>
          <a:prstGeom prst="rect">
            <a:avLst/>
          </a:prstGeom>
          <a:solidFill>
            <a:srgbClr val="002600"/>
          </a:solidFill>
          <a:ln>
            <a:solidFill>
              <a:srgbClr val="92D050"/>
            </a:solidFill>
          </a:ln>
        </p:spPr>
        <p:txBody>
          <a:bodyPr wrap="none" rtlCol="0">
            <a:spAutoFit/>
          </a:bodyPr>
          <a:lstStyle/>
          <a:p>
            <a:r>
              <a:rPr lang="en-US" sz="2400" b="1" dirty="0">
                <a:solidFill>
                  <a:schemeClr val="bg1"/>
                </a:solidFill>
                <a:cs typeface="Times New Roman" panose="02020603050405020304" pitchFamily="18" charset="0"/>
              </a:rPr>
              <a:t>It’s all in the networks!</a:t>
            </a:r>
          </a:p>
        </p:txBody>
      </p:sp>
      <p:sp>
        <p:nvSpPr>
          <p:cNvPr id="3" name="TextBox 2"/>
          <p:cNvSpPr txBox="1"/>
          <p:nvPr/>
        </p:nvSpPr>
        <p:spPr>
          <a:xfrm>
            <a:off x="1600200" y="3443897"/>
            <a:ext cx="5861476"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Both the brain and the rest of the body are networks.</a:t>
            </a:r>
          </a:p>
        </p:txBody>
      </p:sp>
      <p:sp>
        <p:nvSpPr>
          <p:cNvPr id="5" name="Text Box 3"/>
          <p:cNvSpPr txBox="1">
            <a:spLocks noChangeArrowheads="1"/>
          </p:cNvSpPr>
          <p:nvPr/>
        </p:nvSpPr>
        <p:spPr bwMode="auto">
          <a:xfrm>
            <a:off x="3353872" y="1039588"/>
            <a:ext cx="2042547"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latin typeface="Calibri" pitchFamily="34" charset="0"/>
              </a:rPr>
              <a:t>Main Lesson</a:t>
            </a:r>
          </a:p>
        </p:txBody>
      </p:sp>
    </p:spTree>
    <p:extLst>
      <p:ext uri="{BB962C8B-B14F-4D97-AF65-F5344CB8AC3E}">
        <p14:creationId xmlns:p14="http://schemas.microsoft.com/office/powerpoint/2010/main" val="175843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242DBA-2F20-4D92-9753-8099E3E3F110}"/>
              </a:ext>
            </a:extLst>
          </p:cNvPr>
          <p:cNvSpPr txBox="1"/>
          <p:nvPr/>
        </p:nvSpPr>
        <p:spPr>
          <a:xfrm>
            <a:off x="457200" y="1524000"/>
            <a:ext cx="8229600" cy="3139321"/>
          </a:xfrm>
          <a:prstGeom prst="rect">
            <a:avLst/>
          </a:prstGeom>
          <a:noFill/>
        </p:spPr>
        <p:txBody>
          <a:bodyPr wrap="square" rtlCol="0">
            <a:spAutoFit/>
          </a:bodyPr>
          <a:lstStyle/>
          <a:p>
            <a:r>
              <a:rPr lang="en-US" dirty="0">
                <a:cs typeface="Times New Roman" panose="02020603050405020304" pitchFamily="18" charset="0"/>
              </a:rPr>
              <a:t>An attempt to build an artificial system that can do the things we consider “intelligent”</a:t>
            </a:r>
          </a:p>
          <a:p>
            <a:endParaRPr lang="en-US" dirty="0">
              <a:cs typeface="Times New Roman" panose="02020603050405020304" pitchFamily="18" charset="0"/>
            </a:endParaRPr>
          </a:p>
          <a:p>
            <a:r>
              <a:rPr lang="en-US" dirty="0">
                <a:cs typeface="Times New Roman" panose="02020603050405020304" pitchFamily="18" charset="0"/>
              </a:rPr>
              <a:t>“</a:t>
            </a:r>
            <a:r>
              <a:rPr lang="en-US" b="1" i="1" dirty="0">
                <a:cs typeface="Times New Roman" panose="02020603050405020304" pitchFamily="18" charset="0"/>
              </a:rPr>
              <a:t>Artificial Intelligence</a:t>
            </a:r>
            <a:r>
              <a:rPr lang="en-US" dirty="0">
                <a:cs typeface="Times New Roman" panose="02020603050405020304" pitchFamily="18" charset="0"/>
              </a:rPr>
              <a:t>” was coined by </a:t>
            </a:r>
            <a:r>
              <a:rPr lang="en-US" b="1" i="1" dirty="0">
                <a:cs typeface="Times New Roman" panose="02020603050405020304" pitchFamily="18" charset="0"/>
              </a:rPr>
              <a:t>John McCarthy </a:t>
            </a:r>
            <a:r>
              <a:rPr lang="en-US" dirty="0">
                <a:cs typeface="Times New Roman" panose="02020603050405020304" pitchFamily="18" charset="0"/>
              </a:rPr>
              <a:t>of Stanford at the </a:t>
            </a:r>
            <a:r>
              <a:rPr lang="en-US" b="1" i="1" dirty="0">
                <a:cs typeface="Times New Roman" panose="02020603050405020304" pitchFamily="18" charset="0"/>
              </a:rPr>
              <a:t>Dartmouth Summer Research Project on Artificial Intelligence </a:t>
            </a:r>
            <a:r>
              <a:rPr lang="en-US" dirty="0">
                <a:cs typeface="Times New Roman" panose="02020603050405020304" pitchFamily="18" charset="0"/>
              </a:rPr>
              <a:t>in 1956. They stated:</a:t>
            </a:r>
          </a:p>
          <a:p>
            <a:endParaRPr lang="en-US" dirty="0">
              <a:cs typeface="Times New Roman" panose="02020603050405020304" pitchFamily="18" charset="0"/>
            </a:endParaRPr>
          </a:p>
          <a:p>
            <a:r>
              <a:rPr lang="en-US" dirty="0">
                <a:solidFill>
                  <a:srgbClr val="FF0000"/>
                </a:solidFill>
                <a:cs typeface="Times New Roman" panose="02020603050405020304" pitchFamily="18" charset="0"/>
              </a:rPr>
              <a:t>“This study is to proceed on the basis of the conjecture that every aspect of learning or any other feature of intelligence can in principle be so</a:t>
            </a:r>
            <a:r>
              <a:rPr lang="en-US" dirty="0">
                <a:solidFill>
                  <a:srgbClr val="00B050"/>
                </a:solidFill>
                <a:cs typeface="Times New Roman" panose="02020603050405020304" pitchFamily="18" charset="0"/>
              </a:rPr>
              <a:t> </a:t>
            </a:r>
            <a:r>
              <a:rPr lang="en-US" b="1" dirty="0">
                <a:solidFill>
                  <a:srgbClr val="00B050"/>
                </a:solidFill>
                <a:cs typeface="Times New Roman" panose="02020603050405020304" pitchFamily="18" charset="0"/>
              </a:rPr>
              <a:t>precisely described </a:t>
            </a:r>
            <a:r>
              <a:rPr lang="en-US" dirty="0">
                <a:solidFill>
                  <a:srgbClr val="FF0000"/>
                </a:solidFill>
                <a:cs typeface="Times New Roman" panose="02020603050405020304" pitchFamily="18" charset="0"/>
              </a:rPr>
              <a:t>that a machine can be made to </a:t>
            </a:r>
            <a:r>
              <a:rPr lang="en-US" b="1" dirty="0">
                <a:solidFill>
                  <a:srgbClr val="0070C0"/>
                </a:solidFill>
                <a:cs typeface="Times New Roman" panose="02020603050405020304" pitchFamily="18" charset="0"/>
              </a:rPr>
              <a:t>simulate</a:t>
            </a:r>
            <a:r>
              <a:rPr lang="en-US" dirty="0">
                <a:solidFill>
                  <a:srgbClr val="0070C0"/>
                </a:solidFill>
                <a:cs typeface="Times New Roman" panose="02020603050405020304" pitchFamily="18" charset="0"/>
              </a:rPr>
              <a:t> </a:t>
            </a:r>
            <a:r>
              <a:rPr lang="en-US" b="1" dirty="0">
                <a:solidFill>
                  <a:srgbClr val="0070C0"/>
                </a:solidFill>
                <a:cs typeface="Times New Roman" panose="02020603050405020304" pitchFamily="18" charset="0"/>
              </a:rPr>
              <a:t>it</a:t>
            </a:r>
            <a:r>
              <a:rPr lang="en-US" dirty="0">
                <a:solidFill>
                  <a:srgbClr val="FF0000"/>
                </a:solidFill>
                <a:cs typeface="Times New Roman" panose="02020603050405020304" pitchFamily="18" charset="0"/>
              </a:rPr>
              <a:t>. An attempt will be made to find how to make machines use language, form abstractions and concepts, solve kinds of problems now reserved for humans, and </a:t>
            </a:r>
            <a:r>
              <a:rPr lang="en-US" b="1" dirty="0">
                <a:solidFill>
                  <a:srgbClr val="FF9900"/>
                </a:solidFill>
                <a:cs typeface="Times New Roman" panose="02020603050405020304" pitchFamily="18" charset="0"/>
              </a:rPr>
              <a:t>improve themselves</a:t>
            </a:r>
            <a:r>
              <a:rPr lang="en-US" dirty="0">
                <a:solidFill>
                  <a:srgbClr val="FF0000"/>
                </a:solidFill>
                <a:cs typeface="Times New Roman" panose="02020603050405020304" pitchFamily="18" charset="0"/>
              </a:rPr>
              <a:t>.”</a:t>
            </a:r>
          </a:p>
          <a:p>
            <a:endParaRPr lang="en-US" dirty="0">
              <a:cs typeface="Times New Roman" panose="02020603050405020304" pitchFamily="18" charset="0"/>
            </a:endParaRPr>
          </a:p>
        </p:txBody>
      </p:sp>
      <p:cxnSp>
        <p:nvCxnSpPr>
          <p:cNvPr id="9" name="Straight Connector 8">
            <a:extLst>
              <a:ext uri="{FF2B5EF4-FFF2-40B4-BE49-F238E27FC236}">
                <a16:creationId xmlns:a16="http://schemas.microsoft.com/office/drawing/2014/main" id="{AA077480-19D0-4C9E-A71A-281937B49820}"/>
              </a:ext>
            </a:extLst>
          </p:cNvPr>
          <p:cNvCxnSpPr>
            <a:cxnSpLocks/>
          </p:cNvCxnSpPr>
          <p:nvPr/>
        </p:nvCxnSpPr>
        <p:spPr>
          <a:xfrm>
            <a:off x="3886200" y="4331852"/>
            <a:ext cx="0" cy="468748"/>
          </a:xfrm>
          <a:prstGeom prst="line">
            <a:avLst/>
          </a:prstGeom>
          <a:ln w="38100">
            <a:solidFill>
              <a:srgbClr val="FF99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BF265-306C-411D-A7F1-948C834A280F}"/>
              </a:ext>
            </a:extLst>
          </p:cNvPr>
          <p:cNvCxnSpPr/>
          <p:nvPr/>
        </p:nvCxnSpPr>
        <p:spPr>
          <a:xfrm flipH="1">
            <a:off x="1066800" y="3810000"/>
            <a:ext cx="1752600" cy="1524000"/>
          </a:xfrm>
          <a:prstGeom prst="line">
            <a:avLst/>
          </a:prstGeom>
          <a:ln w="38100">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56C77B-BDFF-406F-B8F2-2A3CFFC38EB2}"/>
              </a:ext>
            </a:extLst>
          </p:cNvPr>
          <p:cNvCxnSpPr/>
          <p:nvPr/>
        </p:nvCxnSpPr>
        <p:spPr>
          <a:xfrm>
            <a:off x="6324600" y="3505200"/>
            <a:ext cx="0" cy="190500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1AA05C5-15FA-49D1-B11B-1FCB2BF20EE4}"/>
              </a:ext>
            </a:extLst>
          </p:cNvPr>
          <p:cNvSpPr txBox="1"/>
          <p:nvPr/>
        </p:nvSpPr>
        <p:spPr>
          <a:xfrm>
            <a:off x="5257800" y="5410200"/>
            <a:ext cx="2781299" cy="584775"/>
          </a:xfrm>
          <a:prstGeom prst="rect">
            <a:avLst/>
          </a:prstGeom>
          <a:noFill/>
        </p:spPr>
        <p:txBody>
          <a:bodyPr wrap="square" rtlCol="0">
            <a:spAutoFit/>
          </a:bodyPr>
          <a:lstStyle/>
          <a:p>
            <a:r>
              <a:rPr lang="en-US" sz="1600" b="1" dirty="0">
                <a:solidFill>
                  <a:srgbClr val="00B050"/>
                </a:solidFill>
                <a:cs typeface="Times New Roman" panose="02020603050405020304" pitchFamily="18" charset="0"/>
              </a:rPr>
              <a:t>All functions of intelligence can be described precisely</a:t>
            </a:r>
          </a:p>
        </p:txBody>
      </p:sp>
      <p:sp>
        <p:nvSpPr>
          <p:cNvPr id="16" name="TextBox 15">
            <a:extLst>
              <a:ext uri="{FF2B5EF4-FFF2-40B4-BE49-F238E27FC236}">
                <a16:creationId xmlns:a16="http://schemas.microsoft.com/office/drawing/2014/main" id="{D9DC7571-06E5-40E4-BFBA-4627D4BB2C8F}"/>
              </a:ext>
            </a:extLst>
          </p:cNvPr>
          <p:cNvSpPr txBox="1"/>
          <p:nvPr/>
        </p:nvSpPr>
        <p:spPr>
          <a:xfrm>
            <a:off x="145133" y="5300246"/>
            <a:ext cx="2064668" cy="338554"/>
          </a:xfrm>
          <a:prstGeom prst="rect">
            <a:avLst/>
          </a:prstGeom>
          <a:noFill/>
        </p:spPr>
        <p:txBody>
          <a:bodyPr wrap="none" rtlCol="0">
            <a:spAutoFit/>
          </a:bodyPr>
          <a:lstStyle/>
          <a:p>
            <a:r>
              <a:rPr lang="en-US" sz="1600" b="1" dirty="0">
                <a:solidFill>
                  <a:srgbClr val="00B0F0"/>
                </a:solidFill>
                <a:cs typeface="Times New Roman" panose="02020603050405020304" pitchFamily="18" charset="0"/>
              </a:rPr>
              <a:t>AI will be a simulation</a:t>
            </a:r>
          </a:p>
        </p:txBody>
      </p:sp>
      <p:sp>
        <p:nvSpPr>
          <p:cNvPr id="17" name="TextBox 16">
            <a:extLst>
              <a:ext uri="{FF2B5EF4-FFF2-40B4-BE49-F238E27FC236}">
                <a16:creationId xmlns:a16="http://schemas.microsoft.com/office/drawing/2014/main" id="{F62444C8-814E-4514-84FA-445749022809}"/>
              </a:ext>
            </a:extLst>
          </p:cNvPr>
          <p:cNvSpPr txBox="1"/>
          <p:nvPr/>
        </p:nvSpPr>
        <p:spPr>
          <a:xfrm>
            <a:off x="2885317" y="4751427"/>
            <a:ext cx="2001766" cy="338554"/>
          </a:xfrm>
          <a:prstGeom prst="rect">
            <a:avLst/>
          </a:prstGeom>
          <a:noFill/>
        </p:spPr>
        <p:txBody>
          <a:bodyPr wrap="none" rtlCol="0">
            <a:spAutoFit/>
          </a:bodyPr>
          <a:lstStyle/>
          <a:p>
            <a:r>
              <a:rPr lang="en-US" sz="1600" b="1" dirty="0">
                <a:solidFill>
                  <a:srgbClr val="FF9900"/>
                </a:solidFill>
                <a:cs typeface="Times New Roman" panose="02020603050405020304" pitchFamily="18" charset="0"/>
              </a:rPr>
              <a:t>Learning is important</a:t>
            </a:r>
          </a:p>
        </p:txBody>
      </p:sp>
      <p:sp>
        <p:nvSpPr>
          <p:cNvPr id="10" name="TextBox 9">
            <a:extLst>
              <a:ext uri="{FF2B5EF4-FFF2-40B4-BE49-F238E27FC236}">
                <a16:creationId xmlns:a16="http://schemas.microsoft.com/office/drawing/2014/main" id="{3BB6DA70-CF5F-4B64-9CA6-DEB41845C9D9}"/>
              </a:ext>
            </a:extLst>
          </p:cNvPr>
          <p:cNvSpPr txBox="1"/>
          <p:nvPr/>
        </p:nvSpPr>
        <p:spPr>
          <a:xfrm>
            <a:off x="1790700" y="914400"/>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The Original Vision</a:t>
            </a:r>
          </a:p>
        </p:txBody>
      </p:sp>
    </p:spTree>
    <p:extLst>
      <p:ext uri="{BB962C8B-B14F-4D97-AF65-F5344CB8AC3E}">
        <p14:creationId xmlns:p14="http://schemas.microsoft.com/office/powerpoint/2010/main" val="3513173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506042" y="914400"/>
            <a:ext cx="3776675"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Fundamental Postulates</a:t>
            </a:r>
          </a:p>
        </p:txBody>
      </p:sp>
      <p:sp>
        <p:nvSpPr>
          <p:cNvPr id="21508" name="Text Box 4"/>
          <p:cNvSpPr txBox="1">
            <a:spLocks noChangeArrowheads="1"/>
          </p:cNvSpPr>
          <p:nvPr/>
        </p:nvSpPr>
        <p:spPr bwMode="auto">
          <a:xfrm>
            <a:off x="700767" y="1752600"/>
            <a:ext cx="7724775" cy="5016758"/>
          </a:xfrm>
          <a:prstGeom prst="rect">
            <a:avLst/>
          </a:prstGeom>
          <a:noFill/>
          <a:ln w="25400" cap="sq">
            <a:noFill/>
            <a:miter lim="800000"/>
            <a:headEnd type="none" w="sm" len="sm"/>
            <a:tailEnd type="none" w="lg" len="lg"/>
          </a:ln>
        </p:spPr>
        <p:txBody>
          <a:bodyPr wrap="square">
            <a:spAutoFit/>
          </a:bodyPr>
          <a:lstStyle/>
          <a:p>
            <a:pPr marL="342900" indent="-342900">
              <a:buSzPct val="120000"/>
              <a:buFont typeface="Arial" panose="020B0604020202020204" pitchFamily="34" charset="0"/>
              <a:buChar char="•"/>
            </a:pPr>
            <a:r>
              <a:rPr lang="en-US" sz="2000" dirty="0"/>
              <a:t>The animal is a self-organizing, </a:t>
            </a:r>
            <a:r>
              <a:rPr lang="en-US" sz="2000" b="1" i="1" dirty="0">
                <a:solidFill>
                  <a:srgbClr val="FF0000"/>
                </a:solidFill>
              </a:rPr>
              <a:t>complex</a:t>
            </a:r>
            <a:r>
              <a:rPr lang="en-US" sz="2000" dirty="0"/>
              <a:t> </a:t>
            </a:r>
            <a:r>
              <a:rPr lang="en-US" sz="2000" b="1" i="1" dirty="0">
                <a:solidFill>
                  <a:srgbClr val="FF0000"/>
                </a:solidFill>
              </a:rPr>
              <a:t>network of networks </a:t>
            </a:r>
            <a:r>
              <a:rPr lang="en-US" sz="2000" dirty="0"/>
              <a:t>embedded in a hierarchy of complex networks.</a:t>
            </a:r>
          </a:p>
          <a:p>
            <a:pPr marL="342900" indent="-342900">
              <a:buSzPct val="120000"/>
              <a:buFont typeface="Arial" panose="020B0604020202020204" pitchFamily="34" charset="0"/>
              <a:buChar char="•"/>
            </a:pPr>
            <a:endParaRPr lang="en-US" sz="2000" dirty="0"/>
          </a:p>
          <a:p>
            <a:pPr marL="342900" indent="-342900">
              <a:buSzPct val="120000"/>
              <a:buFont typeface="Arial" panose="020B0604020202020204" pitchFamily="34" charset="0"/>
              <a:buChar char="•"/>
            </a:pPr>
            <a:r>
              <a:rPr lang="en-US" sz="2000" dirty="0"/>
              <a:t>At each level, </a:t>
            </a:r>
            <a:r>
              <a:rPr lang="en-US" sz="2000" b="1" i="1" dirty="0"/>
              <a:t>function emerges from form </a:t>
            </a:r>
            <a:r>
              <a:rPr lang="en-US" sz="2000" dirty="0"/>
              <a:t>(e.g., protein shapes, neuron structure, network connectivity).</a:t>
            </a:r>
          </a:p>
          <a:p>
            <a:pPr marL="342900" indent="-342900">
              <a:spcBef>
                <a:spcPct val="100000"/>
              </a:spcBef>
              <a:buSzPct val="120000"/>
              <a:buFont typeface="Arial" panose="020B0604020202020204" pitchFamily="34" charset="0"/>
              <a:buChar char="•"/>
            </a:pPr>
            <a:r>
              <a:rPr lang="en-US" sz="2000" dirty="0"/>
              <a:t>Information is represented and processed as </a:t>
            </a:r>
            <a:r>
              <a:rPr lang="en-US" sz="2000" b="1" i="1" dirty="0">
                <a:solidFill>
                  <a:srgbClr val="FF0000"/>
                </a:solidFill>
              </a:rPr>
              <a:t>dynamical  patterns of activity </a:t>
            </a:r>
            <a:r>
              <a:rPr lang="en-US" sz="2000" dirty="0"/>
              <a:t>over these networks.</a:t>
            </a:r>
          </a:p>
          <a:p>
            <a:pPr marL="342900" indent="-342900">
              <a:spcBef>
                <a:spcPct val="100000"/>
              </a:spcBef>
              <a:buSzPct val="120000"/>
              <a:buFont typeface="Arial" panose="020B0604020202020204" pitchFamily="34" charset="0"/>
              <a:buChar char="•"/>
            </a:pPr>
            <a:r>
              <a:rPr lang="en-US" sz="2000" dirty="0"/>
              <a:t>These networks are </a:t>
            </a:r>
            <a:r>
              <a:rPr lang="en-US" sz="2000" b="1" i="1" dirty="0"/>
              <a:t>reconfigured continually </a:t>
            </a:r>
            <a:r>
              <a:rPr lang="en-US" sz="2000" dirty="0"/>
              <a:t>by processes at </a:t>
            </a:r>
            <a:r>
              <a:rPr lang="en-US" sz="2000" b="1" i="1" dirty="0"/>
              <a:t>many spatial and temporal scales</a:t>
            </a:r>
            <a:r>
              <a:rPr lang="en-US" sz="2000" dirty="0"/>
              <a:t>.</a:t>
            </a:r>
          </a:p>
          <a:p>
            <a:pPr marL="342900" indent="-342900">
              <a:spcBef>
                <a:spcPts val="0"/>
              </a:spcBef>
              <a:buSzPct val="120000"/>
              <a:buFont typeface="Arial" panose="020B0604020202020204" pitchFamily="34" charset="0"/>
              <a:buChar char="•"/>
            </a:pPr>
            <a:endParaRPr lang="en-US" sz="2000" dirty="0"/>
          </a:p>
          <a:p>
            <a:pPr marL="342900" indent="-342900">
              <a:spcBef>
                <a:spcPts val="0"/>
              </a:spcBef>
              <a:buSzPct val="120000"/>
              <a:buFont typeface="Arial" panose="020B0604020202020204" pitchFamily="34" charset="0"/>
              <a:buChar char="•"/>
            </a:pPr>
            <a:r>
              <a:rPr lang="en-US" sz="2000" dirty="0"/>
              <a:t>All perception, cognition and action </a:t>
            </a:r>
            <a:r>
              <a:rPr lang="en-US" sz="2000" b="1" i="1" dirty="0"/>
              <a:t>emerges</a:t>
            </a:r>
            <a:r>
              <a:rPr lang="en-US" sz="2000" dirty="0"/>
              <a:t> from the activity of these networks </a:t>
            </a:r>
            <a:r>
              <a:rPr lang="en-US" sz="2000" dirty="0">
                <a:sym typeface="Symbol" panose="05050102010706020507" pitchFamily="18" charset="2"/>
              </a:rPr>
              <a:t> </a:t>
            </a:r>
            <a:r>
              <a:rPr lang="en-US" sz="2000" b="1" i="1" dirty="0">
                <a:sym typeface="Symbol" panose="05050102010706020507" pitchFamily="18" charset="2"/>
              </a:rPr>
              <a:t>thought and action are the same type of thing</a:t>
            </a:r>
            <a:r>
              <a:rPr lang="en-US" sz="2000" dirty="0">
                <a:sym typeface="Symbol" panose="05050102010706020507" pitchFamily="18" charset="2"/>
              </a:rPr>
              <a:t>.</a:t>
            </a:r>
            <a:endParaRPr lang="en-US" sz="2000" dirty="0"/>
          </a:p>
          <a:p>
            <a:pPr marL="342900" indent="-342900">
              <a:spcBef>
                <a:spcPts val="0"/>
              </a:spcBef>
              <a:buSzPct val="120000"/>
              <a:buFont typeface="Arial" panose="020B0604020202020204" pitchFamily="34" charset="0"/>
              <a:buChar char="•"/>
            </a:pPr>
            <a:endParaRPr lang="en-US" sz="2000" dirty="0"/>
          </a:p>
          <a:p>
            <a:pPr marL="342900" indent="-342900">
              <a:spcBef>
                <a:spcPts val="0"/>
              </a:spcBef>
              <a:buSzPct val="120000"/>
              <a:buFont typeface="Arial" panose="020B0604020202020204" pitchFamily="34" charset="0"/>
              <a:buChar char="•"/>
            </a:pPr>
            <a:endParaRPr lang="en-US" sz="2000" dirty="0"/>
          </a:p>
        </p:txBody>
      </p:sp>
    </p:spTree>
    <p:extLst>
      <p:ext uri="{BB962C8B-B14F-4D97-AF65-F5344CB8AC3E}">
        <p14:creationId xmlns:p14="http://schemas.microsoft.com/office/powerpoint/2010/main" val="34287124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3094800" y="901052"/>
            <a:ext cx="2911695"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Implications for AI</a:t>
            </a:r>
          </a:p>
        </p:txBody>
      </p:sp>
      <p:sp>
        <p:nvSpPr>
          <p:cNvPr id="3" name="TextBox 2"/>
          <p:cNvSpPr txBox="1"/>
          <p:nvPr/>
        </p:nvSpPr>
        <p:spPr>
          <a:xfrm>
            <a:off x="1002475" y="1600200"/>
            <a:ext cx="7555595" cy="1169551"/>
          </a:xfrm>
          <a:prstGeom prst="rect">
            <a:avLst/>
          </a:prstGeom>
          <a:noFill/>
        </p:spPr>
        <p:txBody>
          <a:bodyPr wrap="none" rtlCol="0">
            <a:spAutoFit/>
          </a:bodyPr>
          <a:lstStyle/>
          <a:p>
            <a:pPr marL="342900" indent="-342900">
              <a:buSzPct val="124000"/>
              <a:buFont typeface="Arial" panose="020B0604020202020204" pitchFamily="34" charset="0"/>
              <a:buChar char="•"/>
            </a:pPr>
            <a:r>
              <a:rPr lang="en-US" sz="2000" dirty="0">
                <a:cs typeface="Times New Roman" panose="02020603050405020304" pitchFamily="18" charset="0"/>
              </a:rPr>
              <a:t>It is not enough just to create algorithms.</a:t>
            </a:r>
          </a:p>
          <a:p>
            <a:pPr marL="342900" indent="-342900">
              <a:spcBef>
                <a:spcPts val="600"/>
              </a:spcBef>
              <a:buSzPct val="124000"/>
              <a:buFont typeface="Arial" panose="020B0604020202020204" pitchFamily="34" charset="0"/>
              <a:buChar char="•"/>
            </a:pPr>
            <a:r>
              <a:rPr lang="en-US" sz="2000" dirty="0">
                <a:cs typeface="Times New Roman" panose="02020603050405020304" pitchFamily="18" charset="0"/>
              </a:rPr>
              <a:t>It is not enough just to create artificial brains.</a:t>
            </a:r>
          </a:p>
          <a:p>
            <a:pPr marL="342900" indent="-342900">
              <a:spcBef>
                <a:spcPts val="600"/>
              </a:spcBef>
              <a:buSzPct val="124000"/>
              <a:buFont typeface="Arial" panose="020B0604020202020204" pitchFamily="34" charset="0"/>
              <a:buChar char="•"/>
            </a:pPr>
            <a:r>
              <a:rPr lang="en-US" sz="2000" dirty="0">
                <a:cs typeface="Times New Roman" panose="02020603050405020304" pitchFamily="18" charset="0"/>
              </a:rPr>
              <a:t>AI ultimately requires creating artificial animals </a:t>
            </a:r>
            <a:r>
              <a:rPr lang="en-US" sz="2000" b="1" dirty="0">
                <a:solidFill>
                  <a:srgbClr val="FF0000"/>
                </a:solidFill>
                <a:cs typeface="Times New Roman" panose="02020603050405020304" pitchFamily="18" charset="0"/>
                <a:sym typeface="Symbol"/>
              </a:rPr>
              <a:t></a:t>
            </a:r>
            <a:r>
              <a:rPr lang="en-US" sz="2000" dirty="0">
                <a:cs typeface="Times New Roman" panose="02020603050405020304" pitchFamily="18" charset="0"/>
                <a:sym typeface="Symbol"/>
              </a:rPr>
              <a:t> </a:t>
            </a:r>
            <a:r>
              <a:rPr lang="en-US" sz="2000" b="1" dirty="0">
                <a:solidFill>
                  <a:srgbClr val="FF0000"/>
                </a:solidFill>
                <a:cs typeface="Times New Roman" panose="02020603050405020304" pitchFamily="18" charset="0"/>
                <a:sym typeface="Symbol"/>
              </a:rPr>
              <a:t>Robots, </a:t>
            </a:r>
            <a:r>
              <a:rPr lang="en-US" sz="2000" b="1" dirty="0" err="1">
                <a:solidFill>
                  <a:srgbClr val="FF0000"/>
                </a:solidFill>
                <a:cs typeface="Times New Roman" panose="02020603050405020304" pitchFamily="18" charset="0"/>
                <a:sym typeface="Symbol"/>
              </a:rPr>
              <a:t>animats</a:t>
            </a:r>
            <a:r>
              <a:rPr lang="en-US" sz="2000" dirty="0">
                <a:cs typeface="Times New Roman" panose="02020603050405020304" pitchFamily="18" charset="0"/>
              </a:rPr>
              <a:t>.</a:t>
            </a:r>
          </a:p>
        </p:txBody>
      </p:sp>
      <p:grpSp>
        <p:nvGrpSpPr>
          <p:cNvPr id="8" name="Group 7"/>
          <p:cNvGrpSpPr/>
          <p:nvPr/>
        </p:nvGrpSpPr>
        <p:grpSpPr>
          <a:xfrm>
            <a:off x="1184196" y="2866011"/>
            <a:ext cx="7336552" cy="575267"/>
            <a:chOff x="1528794" y="3009898"/>
            <a:chExt cx="7336552" cy="575267"/>
          </a:xfrm>
        </p:grpSpPr>
        <p:sp>
          <p:nvSpPr>
            <p:cNvPr id="6" name="Rectangle 5"/>
            <p:cNvSpPr/>
            <p:nvPr/>
          </p:nvSpPr>
          <p:spPr>
            <a:xfrm>
              <a:off x="1528794" y="3009898"/>
              <a:ext cx="7191500" cy="575267"/>
            </a:xfrm>
            <a:prstGeom prst="rect">
              <a:avLst/>
            </a:prstGeom>
            <a:solidFill>
              <a:srgbClr val="00260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1673845" y="3098945"/>
              <a:ext cx="7191501" cy="461665"/>
            </a:xfrm>
            <a:prstGeom prst="rect">
              <a:avLst/>
            </a:prstGeom>
            <a:noFill/>
          </p:spPr>
          <p:txBody>
            <a:bodyPr wrap="square" rtlCol="0">
              <a:spAutoFit/>
            </a:bodyPr>
            <a:lstStyle/>
            <a:p>
              <a:r>
                <a:rPr lang="en-US" sz="2400" b="1" dirty="0">
                  <a:solidFill>
                    <a:schemeClr val="bg1"/>
                  </a:solidFill>
                  <a:cs typeface="Times New Roman" panose="02020603050405020304" pitchFamily="18" charset="0"/>
                </a:rPr>
                <a:t>Artificial Intelligence                       Artificial Life</a:t>
              </a:r>
            </a:p>
          </p:txBody>
        </p:sp>
        <p:sp>
          <p:nvSpPr>
            <p:cNvPr id="7" name="Left-Right Arrow 6"/>
            <p:cNvSpPr/>
            <p:nvPr/>
          </p:nvSpPr>
          <p:spPr>
            <a:xfrm>
              <a:off x="4674347" y="3226380"/>
              <a:ext cx="809499" cy="228600"/>
            </a:xfrm>
            <a:prstGeom prst="leftRightArrow">
              <a:avLst/>
            </a:prstGeom>
            <a:solidFill>
              <a:schemeClr val="accent5">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Box 8"/>
          <p:cNvSpPr txBox="1"/>
          <p:nvPr/>
        </p:nvSpPr>
        <p:spPr>
          <a:xfrm>
            <a:off x="1184196" y="3631250"/>
            <a:ext cx="5806911" cy="2246769"/>
          </a:xfrm>
          <a:prstGeom prst="rect">
            <a:avLst/>
          </a:prstGeom>
          <a:noFill/>
        </p:spPr>
        <p:txBody>
          <a:bodyPr wrap="none" rtlCol="0">
            <a:spAutoFit/>
          </a:bodyPr>
          <a:lstStyle/>
          <a:p>
            <a:r>
              <a:rPr lang="en-US" sz="2000" dirty="0">
                <a:cs typeface="Times New Roman" panose="02020603050405020304" pitchFamily="18" charset="0"/>
              </a:rPr>
              <a:t>Algorithms and neural networks will play a big role …..</a:t>
            </a:r>
          </a:p>
          <a:p>
            <a:r>
              <a:rPr lang="en-US" sz="2000" dirty="0">
                <a:cs typeface="Times New Roman" panose="02020603050405020304" pitchFamily="18" charset="0"/>
              </a:rPr>
              <a:t> ….. but the real action in AI will soon come from….</a:t>
            </a:r>
          </a:p>
          <a:p>
            <a:pPr marL="800100" lvl="1" indent="-342900">
              <a:buSzPct val="120000"/>
              <a:buFont typeface="Arial" panose="020B0604020202020204" pitchFamily="34" charset="0"/>
              <a:buChar char="•"/>
            </a:pPr>
            <a:r>
              <a:rPr lang="en-US" sz="2000" dirty="0">
                <a:solidFill>
                  <a:srgbClr val="FF0000"/>
                </a:solidFill>
                <a:cs typeface="Times New Roman" panose="02020603050405020304" pitchFamily="18" charset="0"/>
              </a:rPr>
              <a:t>Biomorphic robots.</a:t>
            </a:r>
          </a:p>
          <a:p>
            <a:pPr marL="800100" lvl="1" indent="-342900">
              <a:buSzPct val="120000"/>
              <a:buFont typeface="Arial" panose="020B0604020202020204" pitchFamily="34" charset="0"/>
              <a:buChar char="•"/>
            </a:pPr>
            <a:r>
              <a:rPr lang="en-US" sz="2000" dirty="0">
                <a:solidFill>
                  <a:srgbClr val="FF0000"/>
                </a:solidFill>
                <a:cs typeface="Times New Roman" panose="02020603050405020304" pitchFamily="18" charset="0"/>
              </a:rPr>
              <a:t>Biomorphic chips.</a:t>
            </a:r>
          </a:p>
          <a:p>
            <a:pPr marL="800100" lvl="1" indent="-342900">
              <a:buSzPct val="120000"/>
              <a:buFont typeface="Arial" panose="020B0604020202020204" pitchFamily="34" charset="0"/>
              <a:buChar char="•"/>
            </a:pPr>
            <a:r>
              <a:rPr lang="en-US" sz="2000" dirty="0">
                <a:solidFill>
                  <a:srgbClr val="FF0000"/>
                </a:solidFill>
                <a:cs typeface="Times New Roman" panose="02020603050405020304" pitchFamily="18" charset="0"/>
              </a:rPr>
              <a:t>Brain-machine interfaces.</a:t>
            </a:r>
          </a:p>
          <a:p>
            <a:pPr marL="800100" lvl="1" indent="-342900">
              <a:buSzPct val="120000"/>
              <a:buFont typeface="Arial" panose="020B0604020202020204" pitchFamily="34" charset="0"/>
              <a:buChar char="•"/>
            </a:pPr>
            <a:r>
              <a:rPr lang="en-US" sz="2000" dirty="0">
                <a:solidFill>
                  <a:srgbClr val="FF0000"/>
                </a:solidFill>
                <a:cs typeface="Times New Roman" panose="02020603050405020304" pitchFamily="18" charset="0"/>
              </a:rPr>
              <a:t>Brain implants.</a:t>
            </a:r>
          </a:p>
          <a:p>
            <a:pPr marL="800100" lvl="1" indent="-342900">
              <a:buSzPct val="120000"/>
              <a:buFont typeface="Arial" panose="020B0604020202020204" pitchFamily="34" charset="0"/>
              <a:buChar char="•"/>
            </a:pPr>
            <a:r>
              <a:rPr lang="en-US" sz="2000" dirty="0">
                <a:solidFill>
                  <a:srgbClr val="FF0000"/>
                </a:solidFill>
                <a:cs typeface="Times New Roman" panose="02020603050405020304" pitchFamily="18" charset="0"/>
              </a:rPr>
              <a:t>Mind-controlled prosthetics……..</a:t>
            </a:r>
          </a:p>
        </p:txBody>
      </p:sp>
    </p:spTree>
    <p:extLst>
      <p:ext uri="{BB962C8B-B14F-4D97-AF65-F5344CB8AC3E}">
        <p14:creationId xmlns:p14="http://schemas.microsoft.com/office/powerpoint/2010/main" val="42234770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24000" y="914400"/>
            <a:ext cx="639149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Creating Animals with Complex Behaviors</a:t>
            </a:r>
          </a:p>
        </p:txBody>
      </p:sp>
      <p:sp>
        <p:nvSpPr>
          <p:cNvPr id="6" name="TextBox 5"/>
          <p:cNvSpPr txBox="1"/>
          <p:nvPr/>
        </p:nvSpPr>
        <p:spPr>
          <a:xfrm>
            <a:off x="661780" y="2667000"/>
            <a:ext cx="5622758" cy="2323713"/>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Won’t work because:</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Impossible to anticipate useful complex behaviors.</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Impossible to think of every contingency.</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Impossible to design efficient behaviors.</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Cannot adapt to changing needs.</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Will not scale up to larger, more complex animals.</a:t>
            </a:r>
          </a:p>
        </p:txBody>
      </p:sp>
      <p:sp>
        <p:nvSpPr>
          <p:cNvPr id="13" name="TextBox 12"/>
          <p:cNvSpPr txBox="1"/>
          <p:nvPr/>
        </p:nvSpPr>
        <p:spPr>
          <a:xfrm>
            <a:off x="661780" y="1676400"/>
            <a:ext cx="6604693" cy="707886"/>
          </a:xfrm>
          <a:prstGeom prst="rect">
            <a:avLst/>
          </a:prstGeom>
          <a:solidFill>
            <a:schemeClr val="accent5">
              <a:lumMod val="20000"/>
              <a:lumOff val="80000"/>
            </a:schemeClr>
          </a:solidFill>
          <a:ln>
            <a:solidFill>
              <a:srgbClr val="002600"/>
            </a:solidFill>
          </a:ln>
        </p:spPr>
        <p:txBody>
          <a:bodyPr wrap="none" rtlCol="0">
            <a:spAutoFit/>
          </a:bodyPr>
          <a:lstStyle/>
          <a:p>
            <a:r>
              <a:rPr lang="en-US" sz="2000" b="1" u="sng" dirty="0">
                <a:solidFill>
                  <a:srgbClr val="FF0000"/>
                </a:solidFill>
                <a:cs typeface="Times New Roman" panose="02020603050405020304" pitchFamily="18" charset="0"/>
              </a:rPr>
              <a:t>Option 1: Engineering</a:t>
            </a:r>
          </a:p>
          <a:p>
            <a:r>
              <a:rPr lang="en-US" sz="2000" dirty="0">
                <a:cs typeface="Times New Roman" panose="02020603050405020304" pitchFamily="18" charset="0"/>
              </a:rPr>
              <a:t>Build a complex animal with pre-designed complex behaviors.</a:t>
            </a:r>
          </a:p>
        </p:txBody>
      </p:sp>
    </p:spTree>
    <p:extLst>
      <p:ext uri="{BB962C8B-B14F-4D97-AF65-F5344CB8AC3E}">
        <p14:creationId xmlns:p14="http://schemas.microsoft.com/office/powerpoint/2010/main" val="226849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67770" y="5105400"/>
            <a:ext cx="5546968" cy="1554272"/>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Won’t work because:</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Too many degrees of freedom.</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Too many possibilities to explore during learning.</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Will not scale up to larger, more complex animals.</a:t>
            </a:r>
          </a:p>
        </p:txBody>
      </p:sp>
      <p:sp>
        <p:nvSpPr>
          <p:cNvPr id="13" name="TextBox 12"/>
          <p:cNvSpPr txBox="1"/>
          <p:nvPr/>
        </p:nvSpPr>
        <p:spPr>
          <a:xfrm>
            <a:off x="867770" y="1676400"/>
            <a:ext cx="6399381" cy="707886"/>
          </a:xfrm>
          <a:prstGeom prst="rect">
            <a:avLst/>
          </a:prstGeom>
          <a:solidFill>
            <a:schemeClr val="accent5">
              <a:lumMod val="20000"/>
              <a:lumOff val="80000"/>
            </a:schemeClr>
          </a:solidFill>
          <a:ln>
            <a:solidFill>
              <a:srgbClr val="002600"/>
            </a:solidFill>
          </a:ln>
        </p:spPr>
        <p:txBody>
          <a:bodyPr wrap="none" rtlCol="0">
            <a:spAutoFit/>
          </a:bodyPr>
          <a:lstStyle/>
          <a:p>
            <a:r>
              <a:rPr lang="en-US" sz="2000" b="1" u="sng" dirty="0">
                <a:solidFill>
                  <a:srgbClr val="FF0000"/>
                </a:solidFill>
                <a:cs typeface="Times New Roman" panose="02020603050405020304" pitchFamily="18" charset="0"/>
              </a:rPr>
              <a:t>Option 2: Learning</a:t>
            </a:r>
          </a:p>
          <a:p>
            <a:r>
              <a:rPr lang="en-US" sz="2000" dirty="0">
                <a:cs typeface="Times New Roman" panose="02020603050405020304" pitchFamily="18" charset="0"/>
              </a:rPr>
              <a:t>Build a complex animal and have it learn complex behaviors.</a:t>
            </a:r>
          </a:p>
        </p:txBody>
      </p:sp>
      <p:sp>
        <p:nvSpPr>
          <p:cNvPr id="8" name="Text Box 2"/>
          <p:cNvSpPr txBox="1">
            <a:spLocks noChangeArrowheads="1"/>
          </p:cNvSpPr>
          <p:nvPr/>
        </p:nvSpPr>
        <p:spPr bwMode="auto">
          <a:xfrm>
            <a:off x="1524000" y="914400"/>
            <a:ext cx="639149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Creating Animals with Complex Behaviors</a:t>
            </a:r>
          </a:p>
        </p:txBody>
      </p:sp>
      <p:pic>
        <p:nvPicPr>
          <p:cNvPr id="2052" name="Picture 4" descr="http://robosavvy.com/RoboSavvyPages/KHR3HV/khr3kitconten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770" y="2439963"/>
            <a:ext cx="1905000" cy="26574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umanoid robot k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463847"/>
            <a:ext cx="18764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2971800" y="3581400"/>
            <a:ext cx="669454" cy="311197"/>
          </a:xfrm>
          <a:prstGeom prst="rightArrow">
            <a:avLst/>
          </a:prstGeom>
          <a:solidFill>
            <a:srgbClr val="0070C0"/>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8" descr="Image result for world image"/>
          <p:cNvSpPr>
            <a:spLocks noChangeAspect="1" noChangeArrowheads="1"/>
          </p:cNvSpPr>
          <p:nvPr/>
        </p:nvSpPr>
        <p:spPr bwMode="auto">
          <a:xfrm>
            <a:off x="155575" y="-1927225"/>
            <a:ext cx="3952875" cy="4019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Image result for world image"/>
          <p:cNvSpPr>
            <a:spLocks noChangeAspect="1" noChangeArrowheads="1"/>
          </p:cNvSpPr>
          <p:nvPr/>
        </p:nvSpPr>
        <p:spPr bwMode="auto">
          <a:xfrm>
            <a:off x="307975" y="-1774825"/>
            <a:ext cx="3952875" cy="4019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Image result for world image"/>
          <p:cNvSpPr>
            <a:spLocks noChangeAspect="1" noChangeArrowheads="1"/>
          </p:cNvSpPr>
          <p:nvPr/>
        </p:nvSpPr>
        <p:spPr bwMode="auto">
          <a:xfrm>
            <a:off x="155575" y="-2193925"/>
            <a:ext cx="3810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Image result for worl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7903" y="2623810"/>
            <a:ext cx="1915180" cy="191518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p:cNvSpPr/>
          <p:nvPr/>
        </p:nvSpPr>
        <p:spPr>
          <a:xfrm flipH="1">
            <a:off x="6033738" y="3581399"/>
            <a:ext cx="762000" cy="311197"/>
          </a:xfrm>
          <a:prstGeom prst="rightArrow">
            <a:avLst/>
          </a:prstGeom>
          <a:solidFill>
            <a:srgbClr val="0070C0"/>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33738" y="3181289"/>
            <a:ext cx="779381"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Learn</a:t>
            </a:r>
          </a:p>
        </p:txBody>
      </p:sp>
      <p:sp>
        <p:nvSpPr>
          <p:cNvPr id="18" name="TextBox 17"/>
          <p:cNvSpPr txBox="1"/>
          <p:nvPr/>
        </p:nvSpPr>
        <p:spPr>
          <a:xfrm>
            <a:off x="6051935" y="3892596"/>
            <a:ext cx="697627"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This!</a:t>
            </a:r>
          </a:p>
        </p:txBody>
      </p:sp>
    </p:spTree>
    <p:extLst>
      <p:ext uri="{BB962C8B-B14F-4D97-AF65-F5344CB8AC3E}">
        <p14:creationId xmlns:p14="http://schemas.microsoft.com/office/powerpoint/2010/main" val="4195456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4761" y="1676400"/>
            <a:ext cx="7687239" cy="1015663"/>
          </a:xfrm>
          <a:prstGeom prst="rect">
            <a:avLst/>
          </a:prstGeom>
          <a:solidFill>
            <a:schemeClr val="accent5">
              <a:lumMod val="20000"/>
              <a:lumOff val="80000"/>
            </a:schemeClr>
          </a:solidFill>
          <a:ln>
            <a:solidFill>
              <a:srgbClr val="002600"/>
            </a:solidFill>
          </a:ln>
        </p:spPr>
        <p:txBody>
          <a:bodyPr wrap="square" rtlCol="0">
            <a:spAutoFit/>
          </a:bodyPr>
          <a:lstStyle/>
          <a:p>
            <a:r>
              <a:rPr lang="en-US" sz="2000" b="1" u="sng" dirty="0">
                <a:solidFill>
                  <a:srgbClr val="FF0000"/>
                </a:solidFill>
                <a:cs typeface="Times New Roman" panose="02020603050405020304" pitchFamily="18" charset="0"/>
              </a:rPr>
              <a:t>Option 3: Artificial </a:t>
            </a:r>
            <a:r>
              <a:rPr lang="en-US" sz="2000" b="1" u="sng" dirty="0" err="1">
                <a:solidFill>
                  <a:srgbClr val="FF0000"/>
                </a:solidFill>
                <a:cs typeface="Times New Roman" panose="02020603050405020304" pitchFamily="18" charset="0"/>
              </a:rPr>
              <a:t>EvoDevo</a:t>
            </a:r>
            <a:endParaRPr lang="en-US" sz="2000" b="1" u="sng" dirty="0">
              <a:solidFill>
                <a:srgbClr val="FF0000"/>
              </a:solidFill>
              <a:cs typeface="Times New Roman" panose="02020603050405020304" pitchFamily="18" charset="0"/>
            </a:endParaRPr>
          </a:p>
          <a:p>
            <a:r>
              <a:rPr lang="en-US" sz="2000" dirty="0">
                <a:cs typeface="Times New Roman" panose="02020603050405020304" pitchFamily="18" charset="0"/>
              </a:rPr>
              <a:t>Gradually bootstrap to more complex animals by processes analogous to evolution and development.</a:t>
            </a:r>
          </a:p>
        </p:txBody>
      </p:sp>
      <p:sp>
        <p:nvSpPr>
          <p:cNvPr id="7" name="TextBox 6"/>
          <p:cNvSpPr txBox="1"/>
          <p:nvPr/>
        </p:nvSpPr>
        <p:spPr>
          <a:xfrm>
            <a:off x="694760" y="4876800"/>
            <a:ext cx="5105437" cy="1554272"/>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Will work because:</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Task at each stage is constrained and simple.</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Most bad choices are never considered.</a:t>
            </a:r>
          </a:p>
          <a:p>
            <a:pPr marL="182880" indent="-182880">
              <a:spcBef>
                <a:spcPts val="600"/>
              </a:spcBef>
              <a:buSzPct val="116000"/>
              <a:buFont typeface="Arial" panose="020B0604020202020204" pitchFamily="34" charset="0"/>
              <a:buChar char="•"/>
            </a:pPr>
            <a:r>
              <a:rPr lang="en-US" sz="2000" dirty="0">
                <a:cs typeface="Times New Roman" panose="02020603050405020304" pitchFamily="18" charset="0"/>
              </a:rPr>
              <a:t>No limit to growth in principle.</a:t>
            </a:r>
          </a:p>
        </p:txBody>
      </p:sp>
      <p:sp>
        <p:nvSpPr>
          <p:cNvPr id="8" name="Text Box 2"/>
          <p:cNvSpPr txBox="1">
            <a:spLocks noChangeArrowheads="1"/>
          </p:cNvSpPr>
          <p:nvPr/>
        </p:nvSpPr>
        <p:spPr bwMode="auto">
          <a:xfrm>
            <a:off x="1524000" y="914400"/>
            <a:ext cx="6391493"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Creating Animals with Complex Behaviors</a:t>
            </a:r>
          </a:p>
        </p:txBody>
      </p:sp>
      <p:sp>
        <p:nvSpPr>
          <p:cNvPr id="9" name="TextBox 8"/>
          <p:cNvSpPr txBox="1"/>
          <p:nvPr/>
        </p:nvSpPr>
        <p:spPr>
          <a:xfrm>
            <a:off x="694760" y="2895600"/>
            <a:ext cx="7687239" cy="1631216"/>
          </a:xfrm>
          <a:prstGeom prst="rect">
            <a:avLst/>
          </a:prstGeom>
          <a:solidFill>
            <a:schemeClr val="accent6">
              <a:lumMod val="20000"/>
              <a:lumOff val="80000"/>
            </a:schemeClr>
          </a:solidFill>
          <a:ln>
            <a:solidFill>
              <a:srgbClr val="002600"/>
            </a:solidFill>
          </a:ln>
        </p:spPr>
        <p:txBody>
          <a:bodyPr wrap="square" rtlCol="0">
            <a:spAutoFit/>
          </a:bodyPr>
          <a:lstStyle/>
          <a:p>
            <a:pPr marL="342900" indent="-342900">
              <a:spcBef>
                <a:spcPts val="1200"/>
              </a:spcBef>
              <a:buSzPct val="120000"/>
              <a:buFont typeface="Arial" panose="020B0604020202020204" pitchFamily="34" charset="0"/>
              <a:buChar char="•"/>
            </a:pPr>
            <a:r>
              <a:rPr lang="en-US" sz="2000" dirty="0">
                <a:cs typeface="Times New Roman" panose="02020603050405020304" pitchFamily="18" charset="0"/>
              </a:rPr>
              <a:t>Start with simple agents that learn to do simple things.</a:t>
            </a:r>
          </a:p>
          <a:p>
            <a:pPr marL="342900" indent="-342900">
              <a:spcBef>
                <a:spcPts val="1200"/>
              </a:spcBef>
              <a:buSzPct val="120000"/>
              <a:buFont typeface="Arial" panose="020B0604020202020204" pitchFamily="34" charset="0"/>
              <a:buChar char="•"/>
            </a:pPr>
            <a:r>
              <a:rPr lang="en-US" sz="2000" dirty="0">
                <a:cs typeface="Times New Roman" panose="02020603050405020304" pitchFamily="18" charset="0"/>
              </a:rPr>
              <a:t>Produce increasingly complex agents in stages.</a:t>
            </a:r>
          </a:p>
          <a:p>
            <a:pPr marL="342900" indent="-342900">
              <a:spcBef>
                <a:spcPts val="1200"/>
              </a:spcBef>
              <a:buSzPct val="120000"/>
              <a:buFont typeface="Arial" panose="020B0604020202020204" pitchFamily="34" charset="0"/>
              <a:buChar char="•"/>
            </a:pPr>
            <a:r>
              <a:rPr lang="en-US" sz="2000" dirty="0">
                <a:cs typeface="Times New Roman" panose="02020603050405020304" pitchFamily="18" charset="0"/>
              </a:rPr>
              <a:t>At every stage, learn more complex behaviors by building on those learned in earlier stages.</a:t>
            </a:r>
          </a:p>
        </p:txBody>
      </p:sp>
    </p:spTree>
    <p:extLst>
      <p:ext uri="{BB962C8B-B14F-4D97-AF65-F5344CB8AC3E}">
        <p14:creationId xmlns:p14="http://schemas.microsoft.com/office/powerpoint/2010/main" val="13996501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914098" y="873456"/>
            <a:ext cx="3789627"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Key Enabler: Modularity</a:t>
            </a:r>
          </a:p>
        </p:txBody>
      </p:sp>
      <p:pic>
        <p:nvPicPr>
          <p:cNvPr id="59397" name="Picture 5" descr="C:\Users\aliminai\Documents\ALI_RESEARCH\TALKS\AKU2016\Talk\anima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472" y="3810000"/>
            <a:ext cx="1041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9398" name="Picture 6" descr="C:\Users\aliminai\Documents\ALI_RESEARCH\TALKS\AKU2016\Talk\anima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3387686" y="2736939"/>
            <a:ext cx="1909295" cy="3705225"/>
          </a:xfrm>
          <a:prstGeom prst="rect">
            <a:avLst/>
          </a:prstGeom>
          <a:noFill/>
          <a:extLst>
            <a:ext uri="{909E8E84-426E-40DD-AFC4-6F175D3DCCD1}">
              <a14:hiddenFill xmlns:a14="http://schemas.microsoft.com/office/drawing/2010/main">
                <a:solidFill>
                  <a:srgbClr val="FFFFFF"/>
                </a:solidFill>
              </a14:hiddenFill>
            </a:ext>
          </a:extLst>
        </p:spPr>
      </p:pic>
      <p:pic>
        <p:nvPicPr>
          <p:cNvPr id="59399" name="Picture 7" descr="C:\Users\aliminai\Documents\ALI_RESEARCH\TALKS\AKU2016\Talk\animal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057400"/>
            <a:ext cx="2819400" cy="4601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2943" y="1589416"/>
            <a:ext cx="7480830" cy="400110"/>
          </a:xfrm>
          <a:prstGeom prst="rect">
            <a:avLst/>
          </a:prstGeom>
          <a:solidFill>
            <a:schemeClr val="accent5">
              <a:lumMod val="20000"/>
              <a:lumOff val="80000"/>
            </a:schemeClr>
          </a:solidFill>
          <a:ln>
            <a:solidFill>
              <a:srgbClr val="002600"/>
            </a:solidFill>
          </a:ln>
        </p:spPr>
        <p:txBody>
          <a:bodyPr wrap="none" rtlCol="0">
            <a:spAutoFit/>
          </a:bodyPr>
          <a:lstStyle/>
          <a:p>
            <a:r>
              <a:rPr lang="en-US" sz="2000" b="1" dirty="0">
                <a:cs typeface="Times New Roman" panose="02020603050405020304" pitchFamily="18" charset="0"/>
              </a:rPr>
              <a:t>Modular construction is the key to efficient generation of complexity.</a:t>
            </a:r>
          </a:p>
        </p:txBody>
      </p:sp>
      <p:sp>
        <p:nvSpPr>
          <p:cNvPr id="5" name="TextBox 4"/>
          <p:cNvSpPr txBox="1"/>
          <p:nvPr/>
        </p:nvSpPr>
        <p:spPr>
          <a:xfrm>
            <a:off x="802943" y="2007892"/>
            <a:ext cx="4222310" cy="1554272"/>
          </a:xfrm>
          <a:prstGeom prst="rect">
            <a:avLst/>
          </a:prstGeom>
          <a:noFill/>
        </p:spPr>
        <p:txBody>
          <a:bodyPr wrap="none" rtlCol="0">
            <a:spAutoFit/>
          </a:bodyPr>
          <a:lstStyle/>
          <a:p>
            <a:pPr marL="182880" indent="-182880">
              <a:spcBef>
                <a:spcPts val="600"/>
              </a:spcBef>
              <a:buSzPct val="115000"/>
              <a:buFont typeface="Arial" panose="020B0604020202020204" pitchFamily="34" charset="0"/>
              <a:buChar char="•"/>
            </a:pPr>
            <a:r>
              <a:rPr lang="en-US" sz="2000" dirty="0">
                <a:cs typeface="Times New Roman" panose="02020603050405020304" pitchFamily="18" charset="0"/>
              </a:rPr>
              <a:t>Simplifies growth.</a:t>
            </a:r>
          </a:p>
          <a:p>
            <a:pPr marL="182880" indent="-182880">
              <a:spcBef>
                <a:spcPts val="600"/>
              </a:spcBef>
              <a:buSzPct val="115000"/>
              <a:buFont typeface="Arial" panose="020B0604020202020204" pitchFamily="34" charset="0"/>
              <a:buChar char="•"/>
            </a:pPr>
            <a:r>
              <a:rPr lang="en-US" sz="2000" dirty="0">
                <a:cs typeface="Times New Roman" panose="02020603050405020304" pitchFamily="18" charset="0"/>
              </a:rPr>
              <a:t>Channels growth in useful directions.</a:t>
            </a:r>
          </a:p>
          <a:p>
            <a:pPr marL="182880" indent="-182880">
              <a:spcBef>
                <a:spcPts val="600"/>
              </a:spcBef>
              <a:buSzPct val="115000"/>
              <a:buFont typeface="Arial" panose="020B0604020202020204" pitchFamily="34" charset="0"/>
              <a:buChar char="•"/>
            </a:pPr>
            <a:r>
              <a:rPr lang="en-US" sz="2000" dirty="0">
                <a:cs typeface="Times New Roman" panose="02020603050405020304" pitchFamily="18" charset="0"/>
              </a:rPr>
              <a:t>Makes growth more efficient.</a:t>
            </a:r>
          </a:p>
          <a:p>
            <a:pPr marL="182880" indent="-182880">
              <a:spcBef>
                <a:spcPts val="600"/>
              </a:spcBef>
              <a:buSzPct val="115000"/>
              <a:buFont typeface="Arial" panose="020B0604020202020204" pitchFamily="34" charset="0"/>
              <a:buChar char="•"/>
            </a:pPr>
            <a:r>
              <a:rPr lang="en-US" sz="2000" dirty="0">
                <a:cs typeface="Times New Roman" panose="02020603050405020304" pitchFamily="18" charset="0"/>
              </a:rPr>
              <a:t>Increases stability and robustness.</a:t>
            </a:r>
          </a:p>
        </p:txBody>
      </p:sp>
    </p:spTree>
    <p:extLst>
      <p:ext uri="{BB962C8B-B14F-4D97-AF65-F5344CB8AC3E}">
        <p14:creationId xmlns:p14="http://schemas.microsoft.com/office/powerpoint/2010/main" val="1952176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Line 2"/>
          <p:cNvSpPr>
            <a:spLocks noChangeShapeType="1"/>
          </p:cNvSpPr>
          <p:nvPr/>
        </p:nvSpPr>
        <p:spPr bwMode="auto">
          <a:xfrm>
            <a:off x="1127125" y="3825081"/>
            <a:ext cx="231775" cy="347662"/>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23" name="Text Box 3"/>
          <p:cNvSpPr txBox="1">
            <a:spLocks noChangeArrowheads="1"/>
          </p:cNvSpPr>
          <p:nvPr/>
        </p:nvSpPr>
        <p:spPr bwMode="auto">
          <a:xfrm>
            <a:off x="3123064" y="728761"/>
            <a:ext cx="3040512"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Learning to Behave</a:t>
            </a:r>
          </a:p>
        </p:txBody>
      </p:sp>
      <p:sp>
        <p:nvSpPr>
          <p:cNvPr id="1233924" name="Text Box 4"/>
          <p:cNvSpPr txBox="1">
            <a:spLocks noChangeArrowheads="1"/>
          </p:cNvSpPr>
          <p:nvPr/>
        </p:nvSpPr>
        <p:spPr bwMode="auto">
          <a:xfrm>
            <a:off x="299517" y="1713305"/>
            <a:ext cx="3731791" cy="923330"/>
          </a:xfrm>
          <a:prstGeom prst="rect">
            <a:avLst/>
          </a:prstGeom>
          <a:solidFill>
            <a:schemeClr val="accent6">
              <a:lumMod val="20000"/>
              <a:lumOff val="80000"/>
            </a:schemeClr>
          </a:solidFill>
          <a:ln w="12700" cap="sq">
            <a:solidFill>
              <a:srgbClr val="002600"/>
            </a:solidFill>
            <a:miter lim="800000"/>
            <a:headEnd type="none" w="sm" len="sm"/>
            <a:tailEnd type="none" w="lg" len="lg"/>
          </a:ln>
          <a:effectLst/>
        </p:spPr>
        <p:txBody>
          <a:bodyPr wrap="none">
            <a:spAutoFit/>
          </a:bodyPr>
          <a:lstStyle/>
          <a:p>
            <a:pPr>
              <a:buFontTx/>
              <a:buChar char="•"/>
            </a:pPr>
            <a:r>
              <a:rPr lang="en-US" dirty="0"/>
              <a:t> Generate behaviors autonomously.</a:t>
            </a:r>
          </a:p>
          <a:p>
            <a:pPr>
              <a:buFontTx/>
              <a:buChar char="•"/>
            </a:pPr>
            <a:r>
              <a:rPr lang="en-US" dirty="0"/>
              <a:t> Learn useful ones by reinforcement.</a:t>
            </a:r>
          </a:p>
          <a:p>
            <a:pPr>
              <a:buFontTx/>
              <a:buChar char="•"/>
            </a:pPr>
            <a:r>
              <a:rPr lang="en-US" dirty="0"/>
              <a:t> Reject the others.</a:t>
            </a:r>
            <a:endParaRPr lang="en-US" dirty="0">
              <a:sym typeface="Symbol" pitchFamily="18" charset="2"/>
            </a:endParaRPr>
          </a:p>
        </p:txBody>
      </p:sp>
      <p:sp>
        <p:nvSpPr>
          <p:cNvPr id="1233925" name="Text Box 5"/>
          <p:cNvSpPr txBox="1">
            <a:spLocks noChangeArrowheads="1"/>
          </p:cNvSpPr>
          <p:nvPr/>
        </p:nvSpPr>
        <p:spPr bwMode="auto">
          <a:xfrm>
            <a:off x="299517" y="1251981"/>
            <a:ext cx="4493153" cy="369332"/>
          </a:xfrm>
          <a:prstGeom prst="rect">
            <a:avLst/>
          </a:prstGeom>
          <a:noFill/>
          <a:ln w="38100" cap="sq">
            <a:noFill/>
            <a:miter lim="800000"/>
            <a:headEnd type="none" w="lg" len="lg"/>
            <a:tailEnd type="none" w="lg" len="lg"/>
          </a:ln>
          <a:effectLst/>
        </p:spPr>
        <p:txBody>
          <a:bodyPr wrap="none">
            <a:spAutoFit/>
          </a:bodyPr>
          <a:lstStyle/>
          <a:p>
            <a:r>
              <a:rPr lang="en-US" dirty="0"/>
              <a:t>One possible approach for learning behaviors:</a:t>
            </a:r>
          </a:p>
        </p:txBody>
      </p:sp>
      <p:sp>
        <p:nvSpPr>
          <p:cNvPr id="1233926" name="AutoShape 6"/>
          <p:cNvSpPr>
            <a:spLocks noChangeArrowheads="1"/>
          </p:cNvSpPr>
          <p:nvPr/>
        </p:nvSpPr>
        <p:spPr bwMode="auto">
          <a:xfrm>
            <a:off x="4569892" y="2070492"/>
            <a:ext cx="746125" cy="241300"/>
          </a:xfrm>
          <a:prstGeom prst="rightArrow">
            <a:avLst>
              <a:gd name="adj1" fmla="val 50000"/>
              <a:gd name="adj2" fmla="val 77303"/>
            </a:avLst>
          </a:prstGeom>
          <a:solidFill>
            <a:srgbClr val="FF9900"/>
          </a:solidFill>
          <a:ln w="38100" cap="sq">
            <a:solidFill>
              <a:srgbClr val="FF9900"/>
            </a:solidFill>
            <a:miter lim="800000"/>
            <a:headEnd type="none" w="lg" len="lg"/>
            <a:tailEnd type="none" w="lg" len="lg"/>
          </a:ln>
          <a:effectLst/>
        </p:spPr>
        <p:txBody>
          <a:bodyPr wrap="none" anchor="ctr"/>
          <a:lstStyle/>
          <a:p>
            <a:endParaRPr lang="en-US"/>
          </a:p>
        </p:txBody>
      </p:sp>
      <p:sp>
        <p:nvSpPr>
          <p:cNvPr id="1233927" name="Text Box 7"/>
          <p:cNvSpPr txBox="1">
            <a:spLocks noChangeArrowheads="1"/>
          </p:cNvSpPr>
          <p:nvPr/>
        </p:nvSpPr>
        <p:spPr bwMode="auto">
          <a:xfrm>
            <a:off x="5598592" y="1986355"/>
            <a:ext cx="3012428" cy="369332"/>
          </a:xfrm>
          <a:prstGeom prst="rect">
            <a:avLst/>
          </a:prstGeom>
          <a:solidFill>
            <a:schemeClr val="accent6">
              <a:lumMod val="20000"/>
              <a:lumOff val="80000"/>
            </a:schemeClr>
          </a:solidFill>
          <a:ln w="19050" cap="sq">
            <a:solidFill>
              <a:srgbClr val="002600"/>
            </a:solidFill>
            <a:miter lim="800000"/>
            <a:headEnd type="none" w="sm" len="sm"/>
            <a:tailEnd type="none" w="lg" len="lg"/>
          </a:ln>
          <a:effectLst/>
        </p:spPr>
        <p:txBody>
          <a:bodyPr wrap="none">
            <a:spAutoFit/>
          </a:bodyPr>
          <a:lstStyle/>
          <a:p>
            <a:r>
              <a:rPr lang="en-US" dirty="0">
                <a:sym typeface="Symbol" pitchFamily="18" charset="2"/>
              </a:rPr>
              <a:t>Repertoire of useful behaviors</a:t>
            </a:r>
          </a:p>
        </p:txBody>
      </p:sp>
      <p:sp>
        <p:nvSpPr>
          <p:cNvPr id="1233928" name="Text Box 8"/>
          <p:cNvSpPr txBox="1">
            <a:spLocks noChangeArrowheads="1"/>
          </p:cNvSpPr>
          <p:nvPr/>
        </p:nvSpPr>
        <p:spPr bwMode="auto">
          <a:xfrm>
            <a:off x="280988" y="2686719"/>
            <a:ext cx="7562850" cy="396875"/>
          </a:xfrm>
          <a:prstGeom prst="rect">
            <a:avLst/>
          </a:prstGeom>
          <a:noFill/>
          <a:ln w="38100" cap="sq">
            <a:noFill/>
            <a:miter lim="800000"/>
            <a:headEnd type="none" w="lg" len="lg"/>
            <a:tailEnd type="none" w="lg" len="lg"/>
          </a:ln>
          <a:effectLst/>
        </p:spPr>
        <p:txBody>
          <a:bodyPr wrap="none">
            <a:spAutoFit/>
          </a:bodyPr>
          <a:lstStyle/>
          <a:p>
            <a:r>
              <a:rPr lang="en-US" dirty="0"/>
              <a:t>But this works only if behavioral sampling is constrained and productive</a:t>
            </a:r>
          </a:p>
        </p:txBody>
      </p:sp>
      <p:sp>
        <p:nvSpPr>
          <p:cNvPr id="1233929" name="Oval 9"/>
          <p:cNvSpPr>
            <a:spLocks noChangeArrowheads="1"/>
          </p:cNvSpPr>
          <p:nvPr/>
        </p:nvSpPr>
        <p:spPr bwMode="auto">
          <a:xfrm>
            <a:off x="906463" y="3398043"/>
            <a:ext cx="209550" cy="314325"/>
          </a:xfrm>
          <a:prstGeom prst="ellipse">
            <a:avLst/>
          </a:prstGeom>
          <a:solidFill>
            <a:srgbClr val="FF9900"/>
          </a:solidFill>
          <a:ln w="38100" cap="sq">
            <a:solidFill>
              <a:srgbClr val="FF9900"/>
            </a:solidFill>
            <a:round/>
            <a:headEnd type="none" w="lg" len="lg"/>
            <a:tailEnd type="none" w="lg" len="lg"/>
          </a:ln>
          <a:effectLst/>
        </p:spPr>
        <p:txBody>
          <a:bodyPr wrap="none" anchor="ctr"/>
          <a:lstStyle/>
          <a:p>
            <a:endParaRPr lang="en-US"/>
          </a:p>
        </p:txBody>
      </p:sp>
      <p:sp>
        <p:nvSpPr>
          <p:cNvPr id="1233930" name="Line 10"/>
          <p:cNvSpPr>
            <a:spLocks noChangeShapeType="1"/>
          </p:cNvSpPr>
          <p:nvPr/>
        </p:nvSpPr>
        <p:spPr bwMode="auto">
          <a:xfrm>
            <a:off x="976313" y="3713956"/>
            <a:ext cx="9525" cy="8255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1" name="AutoShape 11"/>
          <p:cNvSpPr>
            <a:spLocks noChangeArrowheads="1"/>
          </p:cNvSpPr>
          <p:nvPr/>
        </p:nvSpPr>
        <p:spPr bwMode="auto">
          <a:xfrm>
            <a:off x="871538" y="3806031"/>
            <a:ext cx="252412" cy="6318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38100" cap="sq">
            <a:solidFill>
              <a:srgbClr val="99CC00"/>
            </a:solidFill>
            <a:miter lim="800000"/>
            <a:headEnd type="none" w="lg" len="lg"/>
            <a:tailEnd type="none" w="lg" len="lg"/>
          </a:ln>
          <a:effectLst/>
        </p:spPr>
        <p:txBody>
          <a:bodyPr wrap="none" anchor="ctr"/>
          <a:lstStyle/>
          <a:p>
            <a:endParaRPr lang="en-US"/>
          </a:p>
        </p:txBody>
      </p:sp>
      <p:sp>
        <p:nvSpPr>
          <p:cNvPr id="1233932" name="Line 12"/>
          <p:cNvSpPr>
            <a:spLocks noChangeShapeType="1"/>
          </p:cNvSpPr>
          <p:nvPr/>
        </p:nvSpPr>
        <p:spPr bwMode="auto">
          <a:xfrm>
            <a:off x="1052513" y="4637881"/>
            <a:ext cx="166687" cy="493712"/>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3" name="Line 13"/>
          <p:cNvSpPr>
            <a:spLocks noChangeShapeType="1"/>
          </p:cNvSpPr>
          <p:nvPr/>
        </p:nvSpPr>
        <p:spPr bwMode="auto">
          <a:xfrm flipH="1">
            <a:off x="1028700" y="5161756"/>
            <a:ext cx="188913" cy="7778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4" name="Line 14"/>
          <p:cNvSpPr>
            <a:spLocks noChangeShapeType="1"/>
          </p:cNvSpPr>
          <p:nvPr/>
        </p:nvSpPr>
        <p:spPr bwMode="auto">
          <a:xfrm flipH="1">
            <a:off x="871538" y="4637881"/>
            <a:ext cx="73025" cy="5873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5" name="Line 15"/>
          <p:cNvSpPr>
            <a:spLocks noChangeShapeType="1"/>
          </p:cNvSpPr>
          <p:nvPr/>
        </p:nvSpPr>
        <p:spPr bwMode="auto">
          <a:xfrm>
            <a:off x="871538" y="5255418"/>
            <a:ext cx="53975" cy="69215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6" name="Line 16"/>
          <p:cNvSpPr>
            <a:spLocks noChangeShapeType="1"/>
          </p:cNvSpPr>
          <p:nvPr/>
        </p:nvSpPr>
        <p:spPr bwMode="auto">
          <a:xfrm flipH="1">
            <a:off x="600075" y="3837781"/>
            <a:ext cx="252413" cy="2952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7" name="Line 17"/>
          <p:cNvSpPr>
            <a:spLocks noChangeShapeType="1"/>
          </p:cNvSpPr>
          <p:nvPr/>
        </p:nvSpPr>
        <p:spPr bwMode="auto">
          <a:xfrm>
            <a:off x="600075" y="4150518"/>
            <a:ext cx="263525" cy="36830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3938" name="Line 18"/>
          <p:cNvSpPr>
            <a:spLocks noChangeShapeType="1"/>
          </p:cNvSpPr>
          <p:nvPr/>
        </p:nvSpPr>
        <p:spPr bwMode="auto">
          <a:xfrm flipH="1">
            <a:off x="1123950" y="4185443"/>
            <a:ext cx="242888" cy="295275"/>
          </a:xfrm>
          <a:prstGeom prst="line">
            <a:avLst/>
          </a:prstGeom>
          <a:noFill/>
          <a:ln w="38100" cap="sq">
            <a:solidFill>
              <a:srgbClr val="FF9900"/>
            </a:solidFill>
            <a:round/>
            <a:headEnd type="none" w="lg" len="lg"/>
            <a:tailEnd type="none" w="lg" len="lg"/>
          </a:ln>
          <a:effectLst/>
        </p:spPr>
        <p:txBody>
          <a:bodyPr wrap="none"/>
          <a:lstStyle/>
          <a:p>
            <a:endParaRPr lang="en-US"/>
          </a:p>
        </p:txBody>
      </p:sp>
      <p:grpSp>
        <p:nvGrpSpPr>
          <p:cNvPr id="1233939" name="Group 19"/>
          <p:cNvGrpSpPr>
            <a:grpSpLocks/>
          </p:cNvGrpSpPr>
          <p:nvPr/>
        </p:nvGrpSpPr>
        <p:grpSpPr bwMode="auto">
          <a:xfrm>
            <a:off x="1546225" y="4637881"/>
            <a:ext cx="746125" cy="1481137"/>
            <a:chOff x="1179" y="2662"/>
            <a:chExt cx="470" cy="933"/>
          </a:xfrm>
        </p:grpSpPr>
        <p:sp>
          <p:nvSpPr>
            <p:cNvPr id="1233940" name="Line 20"/>
            <p:cNvSpPr>
              <a:spLocks noChangeShapeType="1"/>
            </p:cNvSpPr>
            <p:nvPr/>
          </p:nvSpPr>
          <p:spPr bwMode="auto">
            <a:xfrm>
              <a:off x="1496" y="2873"/>
              <a:ext cx="0" cy="583"/>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3941" name="Line 21"/>
            <p:cNvSpPr>
              <a:spLocks noChangeShapeType="1"/>
            </p:cNvSpPr>
            <p:nvPr/>
          </p:nvSpPr>
          <p:spPr bwMode="auto">
            <a:xfrm>
              <a:off x="1324" y="2873"/>
              <a:ext cx="0" cy="583"/>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3942" name="Rectangle 22"/>
            <p:cNvSpPr>
              <a:spLocks noChangeArrowheads="1"/>
            </p:cNvSpPr>
            <p:nvPr/>
          </p:nvSpPr>
          <p:spPr bwMode="auto">
            <a:xfrm>
              <a:off x="1179" y="2926"/>
              <a:ext cx="470" cy="59"/>
            </a:xfrm>
            <a:prstGeom prst="rect">
              <a:avLst/>
            </a:prstGeom>
            <a:solidFill>
              <a:srgbClr val="FF6600"/>
            </a:solidFill>
            <a:ln w="38100" cap="sq">
              <a:solidFill>
                <a:srgbClr val="FF6600"/>
              </a:solidFill>
              <a:miter lim="800000"/>
              <a:headEnd type="none" w="lg" len="lg"/>
              <a:tailEnd type="none" w="lg" len="lg"/>
            </a:ln>
            <a:effectLst/>
          </p:spPr>
          <p:txBody>
            <a:bodyPr wrap="none" anchor="ctr"/>
            <a:lstStyle/>
            <a:p>
              <a:endParaRPr lang="en-US"/>
            </a:p>
          </p:txBody>
        </p:sp>
        <p:sp>
          <p:nvSpPr>
            <p:cNvPr id="1233943" name="Line 23"/>
            <p:cNvSpPr>
              <a:spLocks noChangeShapeType="1"/>
            </p:cNvSpPr>
            <p:nvPr/>
          </p:nvSpPr>
          <p:spPr bwMode="auto">
            <a:xfrm>
              <a:off x="1238" y="3012"/>
              <a:ext cx="0" cy="583"/>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3944" name="Line 24"/>
            <p:cNvSpPr>
              <a:spLocks noChangeShapeType="1"/>
            </p:cNvSpPr>
            <p:nvPr/>
          </p:nvSpPr>
          <p:spPr bwMode="auto">
            <a:xfrm>
              <a:off x="1589" y="3005"/>
              <a:ext cx="0" cy="583"/>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3945" name="AutoShape 25"/>
            <p:cNvSpPr>
              <a:spLocks noChangeArrowheads="1"/>
            </p:cNvSpPr>
            <p:nvPr/>
          </p:nvSpPr>
          <p:spPr bwMode="auto">
            <a:xfrm flipV="1">
              <a:off x="1192" y="2814"/>
              <a:ext cx="437" cy="9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00"/>
            </a:solidFill>
            <a:ln w="38100" cap="sq">
              <a:solidFill>
                <a:srgbClr val="993300"/>
              </a:solidFill>
              <a:miter lim="800000"/>
              <a:headEnd type="none" w="lg" len="lg"/>
              <a:tailEnd type="none" w="lg" len="lg"/>
            </a:ln>
            <a:effectLst/>
          </p:spPr>
          <p:txBody>
            <a:bodyPr wrap="none" anchor="ctr"/>
            <a:lstStyle/>
            <a:p>
              <a:endParaRPr lang="en-US"/>
            </a:p>
          </p:txBody>
        </p:sp>
        <p:grpSp>
          <p:nvGrpSpPr>
            <p:cNvPr id="1233946" name="Group 26"/>
            <p:cNvGrpSpPr>
              <a:grpSpLocks/>
            </p:cNvGrpSpPr>
            <p:nvPr/>
          </p:nvGrpSpPr>
          <p:grpSpPr bwMode="auto">
            <a:xfrm>
              <a:off x="1344" y="2662"/>
              <a:ext cx="126" cy="212"/>
              <a:chOff x="1345" y="2694"/>
              <a:chExt cx="126" cy="212"/>
            </a:xfrm>
          </p:grpSpPr>
          <p:sp>
            <p:nvSpPr>
              <p:cNvPr id="1233947" name="AutoShape 27"/>
              <p:cNvSpPr>
                <a:spLocks noChangeArrowheads="1"/>
              </p:cNvSpPr>
              <p:nvPr/>
            </p:nvSpPr>
            <p:spPr bwMode="auto">
              <a:xfrm>
                <a:off x="1351" y="2734"/>
                <a:ext cx="119" cy="17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solidFill>
              <a:ln w="22225" cap="sq">
                <a:solidFill>
                  <a:srgbClr val="3366FF"/>
                </a:solidFill>
                <a:miter lim="800000"/>
                <a:headEnd type="none" w="lg" len="lg"/>
                <a:tailEnd type="none" w="lg" len="lg"/>
              </a:ln>
              <a:effectLst/>
            </p:spPr>
            <p:txBody>
              <a:bodyPr wrap="none" anchor="ctr"/>
              <a:lstStyle/>
              <a:p>
                <a:endParaRPr lang="en-US"/>
              </a:p>
            </p:txBody>
          </p:sp>
          <p:sp>
            <p:nvSpPr>
              <p:cNvPr id="1233948" name="Oval 28"/>
              <p:cNvSpPr>
                <a:spLocks noChangeArrowheads="1"/>
              </p:cNvSpPr>
              <p:nvPr/>
            </p:nvSpPr>
            <p:spPr bwMode="auto">
              <a:xfrm>
                <a:off x="1345" y="2694"/>
                <a:ext cx="126" cy="56"/>
              </a:xfrm>
              <a:prstGeom prst="ellipse">
                <a:avLst/>
              </a:prstGeom>
              <a:solidFill>
                <a:srgbClr val="3366FF"/>
              </a:solidFill>
              <a:ln w="12700" cap="sq">
                <a:solidFill>
                  <a:srgbClr val="00FFFF"/>
                </a:solidFill>
                <a:round/>
                <a:headEnd type="none" w="lg" len="lg"/>
                <a:tailEnd type="none" w="lg" len="lg"/>
              </a:ln>
              <a:effectLst/>
            </p:spPr>
            <p:txBody>
              <a:bodyPr wrap="none" anchor="ctr"/>
              <a:lstStyle/>
              <a:p>
                <a:endParaRPr lang="en-US"/>
              </a:p>
            </p:txBody>
          </p:sp>
        </p:grpSp>
      </p:grpSp>
      <p:sp>
        <p:nvSpPr>
          <p:cNvPr id="1233949" name="Freeform 29"/>
          <p:cNvSpPr>
            <a:spLocks/>
          </p:cNvSpPr>
          <p:nvPr/>
        </p:nvSpPr>
        <p:spPr bwMode="auto">
          <a:xfrm rot="20700000">
            <a:off x="1038225" y="5906293"/>
            <a:ext cx="196850" cy="236538"/>
          </a:xfrm>
          <a:custGeom>
            <a:avLst/>
            <a:gdLst/>
            <a:ahLst/>
            <a:cxnLst>
              <a:cxn ang="0">
                <a:pos x="16" y="8"/>
              </a:cxn>
              <a:cxn ang="0">
                <a:pos x="16" y="55"/>
              </a:cxn>
              <a:cxn ang="0">
                <a:pos x="95" y="141"/>
              </a:cxn>
              <a:cxn ang="0">
                <a:pos x="115" y="101"/>
              </a:cxn>
              <a:cxn ang="0">
                <a:pos x="16" y="8"/>
              </a:cxn>
            </a:cxnLst>
            <a:rect l="0" t="0" r="r" b="b"/>
            <a:pathLst>
              <a:path w="124" h="149">
                <a:moveTo>
                  <a:pt x="16" y="8"/>
                </a:moveTo>
                <a:cubicBezTo>
                  <a:pt x="0" y="0"/>
                  <a:pt x="3" y="33"/>
                  <a:pt x="16" y="55"/>
                </a:cubicBezTo>
                <a:cubicBezTo>
                  <a:pt x="29" y="77"/>
                  <a:pt x="79" y="133"/>
                  <a:pt x="95" y="141"/>
                </a:cubicBezTo>
                <a:cubicBezTo>
                  <a:pt x="111" y="149"/>
                  <a:pt x="124" y="124"/>
                  <a:pt x="115" y="101"/>
                </a:cubicBezTo>
                <a:cubicBezTo>
                  <a:pt x="106" y="78"/>
                  <a:pt x="32" y="16"/>
                  <a:pt x="16" y="8"/>
                </a:cubicBezTo>
                <a:close/>
              </a:path>
            </a:pathLst>
          </a:custGeom>
          <a:solidFill>
            <a:srgbClr val="FF0000"/>
          </a:solidFill>
          <a:ln w="38100" cap="sq" cmpd="sng">
            <a:solidFill>
              <a:srgbClr val="FF0000"/>
            </a:solidFill>
            <a:prstDash val="solid"/>
            <a:round/>
            <a:headEnd type="none" w="lg" len="lg"/>
            <a:tailEnd type="none" w="lg" len="lg"/>
          </a:ln>
          <a:effectLst/>
        </p:spPr>
        <p:txBody>
          <a:bodyPr wrap="none"/>
          <a:lstStyle/>
          <a:p>
            <a:endParaRPr lang="en-US"/>
          </a:p>
        </p:txBody>
      </p:sp>
      <p:sp>
        <p:nvSpPr>
          <p:cNvPr id="1233950" name="Freeform 30"/>
          <p:cNvSpPr>
            <a:spLocks/>
          </p:cNvSpPr>
          <p:nvPr/>
        </p:nvSpPr>
        <p:spPr bwMode="auto">
          <a:xfrm rot="4080000">
            <a:off x="761207" y="5937249"/>
            <a:ext cx="196850" cy="236537"/>
          </a:xfrm>
          <a:custGeom>
            <a:avLst/>
            <a:gdLst/>
            <a:ahLst/>
            <a:cxnLst>
              <a:cxn ang="0">
                <a:pos x="16" y="8"/>
              </a:cxn>
              <a:cxn ang="0">
                <a:pos x="16" y="55"/>
              </a:cxn>
              <a:cxn ang="0">
                <a:pos x="95" y="141"/>
              </a:cxn>
              <a:cxn ang="0">
                <a:pos x="115" y="101"/>
              </a:cxn>
              <a:cxn ang="0">
                <a:pos x="16" y="8"/>
              </a:cxn>
            </a:cxnLst>
            <a:rect l="0" t="0" r="r" b="b"/>
            <a:pathLst>
              <a:path w="124" h="149">
                <a:moveTo>
                  <a:pt x="16" y="8"/>
                </a:moveTo>
                <a:cubicBezTo>
                  <a:pt x="0" y="0"/>
                  <a:pt x="3" y="33"/>
                  <a:pt x="16" y="55"/>
                </a:cubicBezTo>
                <a:cubicBezTo>
                  <a:pt x="29" y="77"/>
                  <a:pt x="79" y="133"/>
                  <a:pt x="95" y="141"/>
                </a:cubicBezTo>
                <a:cubicBezTo>
                  <a:pt x="111" y="149"/>
                  <a:pt x="124" y="124"/>
                  <a:pt x="115" y="101"/>
                </a:cubicBezTo>
                <a:cubicBezTo>
                  <a:pt x="106" y="78"/>
                  <a:pt x="32" y="16"/>
                  <a:pt x="16" y="8"/>
                </a:cubicBezTo>
                <a:close/>
              </a:path>
            </a:pathLst>
          </a:custGeom>
          <a:solidFill>
            <a:srgbClr val="FF0000"/>
          </a:solidFill>
          <a:ln w="38100" cap="sq" cmpd="sng">
            <a:solidFill>
              <a:srgbClr val="FF0000"/>
            </a:solidFill>
            <a:prstDash val="solid"/>
            <a:round/>
            <a:headEnd type="none" w="lg" len="lg"/>
            <a:tailEnd type="none" w="lg" len="lg"/>
          </a:ln>
          <a:effectLst/>
        </p:spPr>
        <p:txBody>
          <a:bodyPr wrap="none"/>
          <a:lstStyle/>
          <a:p>
            <a:endParaRPr lang="en-US"/>
          </a:p>
        </p:txBody>
      </p:sp>
      <p:sp>
        <p:nvSpPr>
          <p:cNvPr id="1233951" name="AutoShape 31"/>
          <p:cNvSpPr>
            <a:spLocks noChangeArrowheads="1"/>
          </p:cNvSpPr>
          <p:nvPr/>
        </p:nvSpPr>
        <p:spPr bwMode="auto">
          <a:xfrm flipV="1">
            <a:off x="828675" y="4490243"/>
            <a:ext cx="338138" cy="4730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38100" cap="sq">
            <a:solidFill>
              <a:srgbClr val="99CC00"/>
            </a:solidFill>
            <a:miter lim="800000"/>
            <a:headEnd type="none" w="lg" len="lg"/>
            <a:tailEnd type="none" w="lg" len="lg"/>
          </a:ln>
          <a:effectLst/>
        </p:spPr>
        <p:txBody>
          <a:bodyPr wrap="none" anchor="ctr"/>
          <a:lstStyle/>
          <a:p>
            <a:endParaRPr lang="en-US"/>
          </a:p>
        </p:txBody>
      </p:sp>
      <p:sp>
        <p:nvSpPr>
          <p:cNvPr id="1233952" name="Text Box 32"/>
          <p:cNvSpPr txBox="1">
            <a:spLocks noChangeArrowheads="1"/>
          </p:cNvSpPr>
          <p:nvPr/>
        </p:nvSpPr>
        <p:spPr bwMode="auto">
          <a:xfrm>
            <a:off x="2578100" y="3284963"/>
            <a:ext cx="2623410" cy="3293209"/>
          </a:xfrm>
          <a:prstGeom prst="rect">
            <a:avLst/>
          </a:prstGeom>
          <a:solidFill>
            <a:srgbClr val="2A0000"/>
          </a:solidFill>
          <a:ln w="38100" cap="sq">
            <a:solidFill>
              <a:srgbClr val="993366"/>
            </a:solidFill>
            <a:miter lim="800000"/>
            <a:headEnd type="none" w="lg" len="lg"/>
            <a:tailEnd type="none" w="lg" len="lg"/>
          </a:ln>
          <a:effectLst/>
        </p:spPr>
        <p:txBody>
          <a:bodyPr wrap="none">
            <a:spAutoFit/>
          </a:bodyPr>
          <a:lstStyle/>
          <a:p>
            <a:r>
              <a:rPr lang="en-US" sz="1600" b="1" u="sng" dirty="0">
                <a:solidFill>
                  <a:srgbClr val="FFFFCC"/>
                </a:solidFill>
              </a:rPr>
              <a:t>List of possibilities:</a:t>
            </a:r>
          </a:p>
          <a:p>
            <a:pPr>
              <a:buFontTx/>
              <a:buChar char="•"/>
            </a:pPr>
            <a:r>
              <a:rPr lang="en-US" sz="1600" dirty="0">
                <a:solidFill>
                  <a:srgbClr val="66FFFF"/>
                </a:solidFill>
              </a:rPr>
              <a:t> Stand and stare.</a:t>
            </a:r>
          </a:p>
          <a:p>
            <a:pPr>
              <a:buFontTx/>
              <a:buChar char="•"/>
            </a:pPr>
            <a:r>
              <a:rPr lang="en-US" sz="1600" dirty="0">
                <a:solidFill>
                  <a:srgbClr val="66FFFF"/>
                </a:solidFill>
              </a:rPr>
              <a:t> Reach and pick up.</a:t>
            </a:r>
          </a:p>
          <a:p>
            <a:pPr>
              <a:buFontTx/>
              <a:buChar char="•"/>
            </a:pPr>
            <a:r>
              <a:rPr lang="en-US" sz="1600" dirty="0">
                <a:solidFill>
                  <a:srgbClr val="66FFFF"/>
                </a:solidFill>
              </a:rPr>
              <a:t> Turn away.</a:t>
            </a:r>
          </a:p>
          <a:p>
            <a:pPr>
              <a:buFontTx/>
              <a:buChar char="•"/>
            </a:pPr>
            <a:r>
              <a:rPr lang="en-US" sz="1600" dirty="0">
                <a:solidFill>
                  <a:srgbClr val="66FFFF"/>
                </a:solidFill>
              </a:rPr>
              <a:t> Kick the table.</a:t>
            </a:r>
          </a:p>
          <a:p>
            <a:pPr>
              <a:buFontTx/>
              <a:buChar char="•"/>
            </a:pPr>
            <a:r>
              <a:rPr lang="en-US" sz="1600" dirty="0">
                <a:solidFill>
                  <a:srgbClr val="66FFFF"/>
                </a:solidFill>
              </a:rPr>
              <a:t> Say “hello” to the cup</a:t>
            </a:r>
          </a:p>
          <a:p>
            <a:pPr>
              <a:buFontTx/>
              <a:buChar char="•"/>
            </a:pPr>
            <a:r>
              <a:rPr lang="en-US" sz="1600" dirty="0">
                <a:solidFill>
                  <a:srgbClr val="66FFFF"/>
                </a:solidFill>
              </a:rPr>
              <a:t> Make a face.</a:t>
            </a:r>
          </a:p>
          <a:p>
            <a:pPr>
              <a:buFontTx/>
              <a:buChar char="•"/>
            </a:pPr>
            <a:r>
              <a:rPr lang="en-US" sz="1600" dirty="0">
                <a:solidFill>
                  <a:srgbClr val="66FFFF"/>
                </a:solidFill>
              </a:rPr>
              <a:t> Jump up and down.</a:t>
            </a:r>
          </a:p>
          <a:p>
            <a:pPr>
              <a:buFontTx/>
              <a:buChar char="•"/>
            </a:pPr>
            <a:r>
              <a:rPr lang="en-US" sz="1600" dirty="0">
                <a:solidFill>
                  <a:srgbClr val="66FFFF"/>
                </a:solidFill>
              </a:rPr>
              <a:t> Scream.</a:t>
            </a:r>
          </a:p>
          <a:p>
            <a:pPr>
              <a:buFontTx/>
              <a:buChar char="•"/>
            </a:pPr>
            <a:r>
              <a:rPr lang="en-US" sz="1600" dirty="0">
                <a:solidFill>
                  <a:srgbClr val="66FFFF"/>
                </a:solidFill>
              </a:rPr>
              <a:t> Dance.</a:t>
            </a:r>
          </a:p>
          <a:p>
            <a:pPr>
              <a:buFontTx/>
              <a:buChar char="•"/>
            </a:pPr>
            <a:r>
              <a:rPr lang="en-US" sz="1600" dirty="0">
                <a:solidFill>
                  <a:srgbClr val="66FFFF"/>
                </a:solidFill>
              </a:rPr>
              <a:t>….</a:t>
            </a:r>
          </a:p>
          <a:p>
            <a:pPr>
              <a:buFontTx/>
              <a:buChar char="•"/>
            </a:pPr>
            <a:r>
              <a:rPr lang="en-US" sz="1600" dirty="0">
                <a:solidFill>
                  <a:srgbClr val="66FFFF"/>
                </a:solidFill>
              </a:rPr>
              <a:t> Recite Hamlet’s monologue</a:t>
            </a:r>
          </a:p>
          <a:p>
            <a:pPr>
              <a:buFontTx/>
              <a:buChar char="•"/>
            </a:pPr>
            <a:r>
              <a:rPr lang="en-US" sz="1600" dirty="0">
                <a:solidFill>
                  <a:srgbClr val="66FFFF"/>
                </a:solidFill>
              </a:rPr>
              <a:t>…..</a:t>
            </a:r>
          </a:p>
        </p:txBody>
      </p:sp>
      <p:sp>
        <p:nvSpPr>
          <p:cNvPr id="1233953" name="Text Box 33"/>
          <p:cNvSpPr txBox="1">
            <a:spLocks noChangeArrowheads="1"/>
          </p:cNvSpPr>
          <p:nvPr/>
        </p:nvSpPr>
        <p:spPr bwMode="auto">
          <a:xfrm>
            <a:off x="5541963" y="3514725"/>
            <a:ext cx="184150" cy="396875"/>
          </a:xfrm>
          <a:prstGeom prst="rect">
            <a:avLst/>
          </a:prstGeom>
          <a:noFill/>
          <a:ln w="38100" cap="sq">
            <a:noFill/>
            <a:miter lim="800000"/>
            <a:headEnd type="none" w="lg" len="lg"/>
            <a:tailEnd type="none" w="lg" len="lg"/>
          </a:ln>
          <a:effectLst/>
        </p:spPr>
        <p:txBody>
          <a:bodyPr wrap="none">
            <a:spAutoFit/>
          </a:bodyPr>
          <a:lstStyle/>
          <a:p>
            <a:endParaRPr lang="en-US"/>
          </a:p>
        </p:txBody>
      </p:sp>
      <p:sp>
        <p:nvSpPr>
          <p:cNvPr id="1233954" name="Text Box 34"/>
          <p:cNvSpPr txBox="1">
            <a:spLocks noChangeArrowheads="1"/>
          </p:cNvSpPr>
          <p:nvPr/>
        </p:nvSpPr>
        <p:spPr bwMode="auto">
          <a:xfrm>
            <a:off x="5678488" y="3756025"/>
            <a:ext cx="2708275" cy="701675"/>
          </a:xfrm>
          <a:prstGeom prst="rect">
            <a:avLst/>
          </a:prstGeom>
          <a:noFill/>
          <a:ln w="38100" cap="sq">
            <a:noFill/>
            <a:miter lim="800000"/>
            <a:headEnd type="none" w="lg" len="lg"/>
            <a:tailEnd type="none" w="lg" len="lg"/>
          </a:ln>
          <a:effectLst/>
        </p:spPr>
        <p:txBody>
          <a:bodyPr wrap="none">
            <a:spAutoFit/>
          </a:bodyPr>
          <a:lstStyle/>
          <a:p>
            <a:pPr>
              <a:buFontTx/>
              <a:buChar char="•"/>
            </a:pPr>
            <a:r>
              <a:rPr lang="en-US"/>
              <a:t> Too many possibilities.</a:t>
            </a:r>
          </a:p>
          <a:p>
            <a:pPr>
              <a:buFontTx/>
              <a:buChar char="•"/>
            </a:pPr>
            <a:r>
              <a:rPr lang="en-US"/>
              <a:t> Mostly irrelevant.</a:t>
            </a:r>
          </a:p>
        </p:txBody>
      </p:sp>
      <p:sp>
        <p:nvSpPr>
          <p:cNvPr id="1233955" name="AutoShape 35"/>
          <p:cNvSpPr>
            <a:spLocks noChangeArrowheads="1"/>
          </p:cNvSpPr>
          <p:nvPr/>
        </p:nvSpPr>
        <p:spPr bwMode="auto">
          <a:xfrm>
            <a:off x="6705601" y="4424361"/>
            <a:ext cx="304800" cy="632619"/>
          </a:xfrm>
          <a:prstGeom prst="downArrow">
            <a:avLst>
              <a:gd name="adj1" fmla="val 50000"/>
              <a:gd name="adj2" fmla="val 34139"/>
            </a:avLst>
          </a:prstGeom>
          <a:solidFill>
            <a:srgbClr val="FF9900"/>
          </a:solidFill>
          <a:ln w="38100" cap="sq">
            <a:noFill/>
            <a:miter lim="800000"/>
            <a:headEnd type="none" w="lg" len="lg"/>
            <a:tailEnd type="none" w="lg" len="lg"/>
          </a:ln>
          <a:effectLst/>
        </p:spPr>
        <p:txBody>
          <a:bodyPr wrap="none" anchor="ctr"/>
          <a:lstStyle/>
          <a:p>
            <a:endParaRPr lang="en-US"/>
          </a:p>
        </p:txBody>
      </p:sp>
      <p:sp>
        <p:nvSpPr>
          <p:cNvPr id="1233956" name="Text Box 36"/>
          <p:cNvSpPr txBox="1">
            <a:spLocks noChangeArrowheads="1"/>
          </p:cNvSpPr>
          <p:nvPr/>
        </p:nvSpPr>
        <p:spPr bwMode="auto">
          <a:xfrm>
            <a:off x="5657850" y="5207000"/>
            <a:ext cx="2415085" cy="369332"/>
          </a:xfrm>
          <a:prstGeom prst="rect">
            <a:avLst/>
          </a:prstGeom>
          <a:solidFill>
            <a:schemeClr val="accent5">
              <a:lumMod val="20000"/>
              <a:lumOff val="80000"/>
            </a:schemeClr>
          </a:solidFill>
          <a:ln w="19050" cap="sq">
            <a:solidFill>
              <a:srgbClr val="002600"/>
            </a:solidFill>
            <a:miter lim="800000"/>
            <a:headEnd type="none" w="lg" len="lg"/>
            <a:tailEnd type="none" w="lg" len="lg"/>
          </a:ln>
          <a:effectLst/>
        </p:spPr>
        <p:txBody>
          <a:bodyPr wrap="none">
            <a:spAutoFit/>
          </a:bodyPr>
          <a:lstStyle/>
          <a:p>
            <a:r>
              <a:rPr lang="en-US"/>
              <a:t>Learning is not feasible!</a:t>
            </a:r>
          </a:p>
        </p:txBody>
      </p:sp>
    </p:spTree>
    <p:extLst>
      <p:ext uri="{BB962C8B-B14F-4D97-AF65-F5344CB8AC3E}">
        <p14:creationId xmlns:p14="http://schemas.microsoft.com/office/powerpoint/2010/main" val="1196841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Line 2"/>
          <p:cNvSpPr>
            <a:spLocks noChangeShapeType="1"/>
          </p:cNvSpPr>
          <p:nvPr/>
        </p:nvSpPr>
        <p:spPr bwMode="auto">
          <a:xfrm flipV="1">
            <a:off x="1397000" y="2457450"/>
            <a:ext cx="190500" cy="74613"/>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19" name="Line 3"/>
          <p:cNvSpPr>
            <a:spLocks noChangeShapeType="1"/>
          </p:cNvSpPr>
          <p:nvPr/>
        </p:nvSpPr>
        <p:spPr bwMode="auto">
          <a:xfrm>
            <a:off x="1254125" y="4095750"/>
            <a:ext cx="231775" cy="347663"/>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0" name="Text Box 4"/>
          <p:cNvSpPr txBox="1">
            <a:spLocks noChangeArrowheads="1"/>
          </p:cNvSpPr>
          <p:nvPr/>
        </p:nvSpPr>
        <p:spPr bwMode="auto">
          <a:xfrm>
            <a:off x="2879725" y="709498"/>
            <a:ext cx="3824380"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Developmental Learning</a:t>
            </a:r>
          </a:p>
        </p:txBody>
      </p:sp>
      <p:sp>
        <p:nvSpPr>
          <p:cNvPr id="1238021" name="Text Box 5"/>
          <p:cNvSpPr txBox="1">
            <a:spLocks noChangeArrowheads="1"/>
          </p:cNvSpPr>
          <p:nvPr/>
        </p:nvSpPr>
        <p:spPr bwMode="auto">
          <a:xfrm>
            <a:off x="270869" y="1166484"/>
            <a:ext cx="8818563" cy="396875"/>
          </a:xfrm>
          <a:prstGeom prst="rect">
            <a:avLst/>
          </a:prstGeom>
          <a:noFill/>
          <a:ln w="38100" cap="sq">
            <a:noFill/>
            <a:miter lim="800000"/>
            <a:headEnd type="none" w="lg" len="lg"/>
            <a:tailEnd type="none" w="lg" len="lg"/>
          </a:ln>
          <a:effectLst/>
        </p:spPr>
        <p:txBody>
          <a:bodyPr wrap="none">
            <a:spAutoFit/>
          </a:bodyPr>
          <a:lstStyle/>
          <a:p>
            <a:r>
              <a:rPr lang="en-US" dirty="0"/>
              <a:t>Learning occurs in stages that match expanding choices with increasing control </a:t>
            </a:r>
            <a:r>
              <a:rPr lang="en-US" dirty="0" err="1"/>
              <a:t>DoF</a:t>
            </a:r>
            <a:r>
              <a:rPr lang="en-US" dirty="0"/>
              <a:t>.</a:t>
            </a:r>
          </a:p>
        </p:txBody>
      </p:sp>
      <p:sp>
        <p:nvSpPr>
          <p:cNvPr id="1238022" name="Oval 6"/>
          <p:cNvSpPr>
            <a:spLocks noChangeArrowheads="1"/>
          </p:cNvSpPr>
          <p:nvPr/>
        </p:nvSpPr>
        <p:spPr bwMode="auto">
          <a:xfrm>
            <a:off x="1033463" y="3668713"/>
            <a:ext cx="209550" cy="314325"/>
          </a:xfrm>
          <a:prstGeom prst="ellipse">
            <a:avLst/>
          </a:prstGeom>
          <a:solidFill>
            <a:srgbClr val="FF9900"/>
          </a:solidFill>
          <a:ln w="38100" cap="sq">
            <a:solidFill>
              <a:srgbClr val="FF9900"/>
            </a:solidFill>
            <a:round/>
            <a:headEnd type="none" w="lg" len="lg"/>
            <a:tailEnd type="none" w="lg" len="lg"/>
          </a:ln>
          <a:effectLst/>
        </p:spPr>
        <p:txBody>
          <a:bodyPr wrap="none" anchor="ctr"/>
          <a:lstStyle/>
          <a:p>
            <a:endParaRPr lang="en-US"/>
          </a:p>
        </p:txBody>
      </p:sp>
      <p:sp>
        <p:nvSpPr>
          <p:cNvPr id="1238023" name="Line 7"/>
          <p:cNvSpPr>
            <a:spLocks noChangeShapeType="1"/>
          </p:cNvSpPr>
          <p:nvPr/>
        </p:nvSpPr>
        <p:spPr bwMode="auto">
          <a:xfrm>
            <a:off x="1103313" y="3984625"/>
            <a:ext cx="9525" cy="8255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4" name="AutoShape 8"/>
          <p:cNvSpPr>
            <a:spLocks noChangeArrowheads="1"/>
          </p:cNvSpPr>
          <p:nvPr/>
        </p:nvSpPr>
        <p:spPr bwMode="auto">
          <a:xfrm>
            <a:off x="998538" y="4076700"/>
            <a:ext cx="252412" cy="6318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38100" cap="sq">
            <a:solidFill>
              <a:srgbClr val="99CC00"/>
            </a:solidFill>
            <a:miter lim="800000"/>
            <a:headEnd type="none" w="lg" len="lg"/>
            <a:tailEnd type="none" w="lg" len="lg"/>
          </a:ln>
          <a:effectLst/>
        </p:spPr>
        <p:txBody>
          <a:bodyPr wrap="none" anchor="ctr"/>
          <a:lstStyle/>
          <a:p>
            <a:endParaRPr lang="en-US"/>
          </a:p>
        </p:txBody>
      </p:sp>
      <p:sp>
        <p:nvSpPr>
          <p:cNvPr id="1238025" name="Line 9"/>
          <p:cNvSpPr>
            <a:spLocks noChangeShapeType="1"/>
          </p:cNvSpPr>
          <p:nvPr/>
        </p:nvSpPr>
        <p:spPr bwMode="auto">
          <a:xfrm>
            <a:off x="1179513" y="4908550"/>
            <a:ext cx="166687" cy="493713"/>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6" name="Line 10"/>
          <p:cNvSpPr>
            <a:spLocks noChangeShapeType="1"/>
          </p:cNvSpPr>
          <p:nvPr/>
        </p:nvSpPr>
        <p:spPr bwMode="auto">
          <a:xfrm flipH="1">
            <a:off x="1155700" y="5432425"/>
            <a:ext cx="188913" cy="7778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7" name="Line 11"/>
          <p:cNvSpPr>
            <a:spLocks noChangeShapeType="1"/>
          </p:cNvSpPr>
          <p:nvPr/>
        </p:nvSpPr>
        <p:spPr bwMode="auto">
          <a:xfrm flipH="1">
            <a:off x="998538" y="4908550"/>
            <a:ext cx="73025" cy="5873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8" name="Line 12"/>
          <p:cNvSpPr>
            <a:spLocks noChangeShapeType="1"/>
          </p:cNvSpPr>
          <p:nvPr/>
        </p:nvSpPr>
        <p:spPr bwMode="auto">
          <a:xfrm>
            <a:off x="998538" y="5526088"/>
            <a:ext cx="53975" cy="69215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29" name="Line 13"/>
          <p:cNvSpPr>
            <a:spLocks noChangeShapeType="1"/>
          </p:cNvSpPr>
          <p:nvPr/>
        </p:nvSpPr>
        <p:spPr bwMode="auto">
          <a:xfrm flipH="1">
            <a:off x="727075" y="4108450"/>
            <a:ext cx="252413" cy="2952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30" name="Line 14"/>
          <p:cNvSpPr>
            <a:spLocks noChangeShapeType="1"/>
          </p:cNvSpPr>
          <p:nvPr/>
        </p:nvSpPr>
        <p:spPr bwMode="auto">
          <a:xfrm>
            <a:off x="727075" y="4421188"/>
            <a:ext cx="263525" cy="36830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31" name="Line 15"/>
          <p:cNvSpPr>
            <a:spLocks noChangeShapeType="1"/>
          </p:cNvSpPr>
          <p:nvPr/>
        </p:nvSpPr>
        <p:spPr bwMode="auto">
          <a:xfrm flipH="1">
            <a:off x="1250950" y="4456113"/>
            <a:ext cx="242888" cy="2952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33" name="Line 17"/>
          <p:cNvSpPr>
            <a:spLocks noChangeShapeType="1"/>
          </p:cNvSpPr>
          <p:nvPr/>
        </p:nvSpPr>
        <p:spPr bwMode="auto">
          <a:xfrm>
            <a:off x="2176463" y="5243513"/>
            <a:ext cx="0" cy="925512"/>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8034" name="Line 18"/>
          <p:cNvSpPr>
            <a:spLocks noChangeShapeType="1"/>
          </p:cNvSpPr>
          <p:nvPr/>
        </p:nvSpPr>
        <p:spPr bwMode="auto">
          <a:xfrm>
            <a:off x="1903413" y="5243513"/>
            <a:ext cx="0" cy="925512"/>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8035" name="Rectangle 19"/>
          <p:cNvSpPr>
            <a:spLocks noChangeArrowheads="1"/>
          </p:cNvSpPr>
          <p:nvPr/>
        </p:nvSpPr>
        <p:spPr bwMode="auto">
          <a:xfrm>
            <a:off x="1673225" y="5327650"/>
            <a:ext cx="746125" cy="93663"/>
          </a:xfrm>
          <a:prstGeom prst="rect">
            <a:avLst/>
          </a:prstGeom>
          <a:solidFill>
            <a:srgbClr val="FF6600"/>
          </a:solidFill>
          <a:ln w="38100" cap="sq">
            <a:solidFill>
              <a:srgbClr val="FF6600"/>
            </a:solidFill>
            <a:miter lim="800000"/>
            <a:headEnd type="none" w="lg" len="lg"/>
            <a:tailEnd type="none" w="lg" len="lg"/>
          </a:ln>
          <a:effectLst/>
        </p:spPr>
        <p:txBody>
          <a:bodyPr wrap="none" anchor="ctr"/>
          <a:lstStyle/>
          <a:p>
            <a:endParaRPr lang="en-US"/>
          </a:p>
        </p:txBody>
      </p:sp>
      <p:sp>
        <p:nvSpPr>
          <p:cNvPr id="1238036" name="Line 20"/>
          <p:cNvSpPr>
            <a:spLocks noChangeShapeType="1"/>
          </p:cNvSpPr>
          <p:nvPr/>
        </p:nvSpPr>
        <p:spPr bwMode="auto">
          <a:xfrm>
            <a:off x="1766888" y="5464175"/>
            <a:ext cx="0" cy="925513"/>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8037" name="Line 21"/>
          <p:cNvSpPr>
            <a:spLocks noChangeShapeType="1"/>
          </p:cNvSpPr>
          <p:nvPr/>
        </p:nvSpPr>
        <p:spPr bwMode="auto">
          <a:xfrm>
            <a:off x="2324100" y="5453063"/>
            <a:ext cx="0" cy="925512"/>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8038" name="AutoShape 22"/>
          <p:cNvSpPr>
            <a:spLocks noChangeArrowheads="1"/>
          </p:cNvSpPr>
          <p:nvPr/>
        </p:nvSpPr>
        <p:spPr bwMode="auto">
          <a:xfrm flipV="1">
            <a:off x="1693863" y="5149850"/>
            <a:ext cx="693737" cy="1460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00"/>
          </a:solidFill>
          <a:ln w="38100" cap="sq">
            <a:solidFill>
              <a:srgbClr val="993300"/>
            </a:solidFill>
            <a:miter lim="800000"/>
            <a:headEnd type="none" w="lg" len="lg"/>
            <a:tailEnd type="none" w="lg" len="lg"/>
          </a:ln>
          <a:effectLst/>
        </p:spPr>
        <p:txBody>
          <a:bodyPr wrap="none" anchor="ctr"/>
          <a:lstStyle/>
          <a:p>
            <a:endParaRPr lang="en-US"/>
          </a:p>
        </p:txBody>
      </p:sp>
      <p:grpSp>
        <p:nvGrpSpPr>
          <p:cNvPr id="1238039" name="Group 23"/>
          <p:cNvGrpSpPr>
            <a:grpSpLocks/>
          </p:cNvGrpSpPr>
          <p:nvPr/>
        </p:nvGrpSpPr>
        <p:grpSpPr bwMode="auto">
          <a:xfrm>
            <a:off x="1935163" y="4919663"/>
            <a:ext cx="200025" cy="336550"/>
            <a:chOff x="1345" y="2694"/>
            <a:chExt cx="126" cy="212"/>
          </a:xfrm>
        </p:grpSpPr>
        <p:sp>
          <p:nvSpPr>
            <p:cNvPr id="1238040" name="AutoShape 24"/>
            <p:cNvSpPr>
              <a:spLocks noChangeArrowheads="1"/>
            </p:cNvSpPr>
            <p:nvPr/>
          </p:nvSpPr>
          <p:spPr bwMode="auto">
            <a:xfrm>
              <a:off x="1351" y="2734"/>
              <a:ext cx="119" cy="17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solidFill>
            <a:ln w="22225" cap="sq">
              <a:solidFill>
                <a:srgbClr val="3366FF"/>
              </a:solidFill>
              <a:miter lim="800000"/>
              <a:headEnd type="none" w="lg" len="lg"/>
              <a:tailEnd type="none" w="lg" len="lg"/>
            </a:ln>
            <a:effectLst/>
          </p:spPr>
          <p:txBody>
            <a:bodyPr wrap="none" anchor="ctr"/>
            <a:lstStyle/>
            <a:p>
              <a:endParaRPr lang="en-US"/>
            </a:p>
          </p:txBody>
        </p:sp>
        <p:sp>
          <p:nvSpPr>
            <p:cNvPr id="1238041" name="Oval 25"/>
            <p:cNvSpPr>
              <a:spLocks noChangeArrowheads="1"/>
            </p:cNvSpPr>
            <p:nvPr/>
          </p:nvSpPr>
          <p:spPr bwMode="auto">
            <a:xfrm>
              <a:off x="1345" y="2694"/>
              <a:ext cx="126" cy="56"/>
            </a:xfrm>
            <a:prstGeom prst="ellipse">
              <a:avLst/>
            </a:prstGeom>
            <a:solidFill>
              <a:srgbClr val="3366FF"/>
            </a:solidFill>
            <a:ln w="12700" cap="sq">
              <a:solidFill>
                <a:srgbClr val="00FFFF"/>
              </a:solidFill>
              <a:round/>
              <a:headEnd type="none" w="lg" len="lg"/>
              <a:tailEnd type="none" w="lg" len="lg"/>
            </a:ln>
            <a:effectLst/>
          </p:spPr>
          <p:txBody>
            <a:bodyPr wrap="none" anchor="ctr"/>
            <a:lstStyle/>
            <a:p>
              <a:endParaRPr lang="en-US"/>
            </a:p>
          </p:txBody>
        </p:sp>
      </p:grpSp>
      <p:sp>
        <p:nvSpPr>
          <p:cNvPr id="1238042" name="Freeform 26"/>
          <p:cNvSpPr>
            <a:spLocks/>
          </p:cNvSpPr>
          <p:nvPr/>
        </p:nvSpPr>
        <p:spPr bwMode="auto">
          <a:xfrm rot="20700000">
            <a:off x="1165225" y="6176963"/>
            <a:ext cx="196850" cy="236537"/>
          </a:xfrm>
          <a:custGeom>
            <a:avLst/>
            <a:gdLst/>
            <a:ahLst/>
            <a:cxnLst>
              <a:cxn ang="0">
                <a:pos x="16" y="8"/>
              </a:cxn>
              <a:cxn ang="0">
                <a:pos x="16" y="55"/>
              </a:cxn>
              <a:cxn ang="0">
                <a:pos x="95" y="141"/>
              </a:cxn>
              <a:cxn ang="0">
                <a:pos x="115" y="101"/>
              </a:cxn>
              <a:cxn ang="0">
                <a:pos x="16" y="8"/>
              </a:cxn>
            </a:cxnLst>
            <a:rect l="0" t="0" r="r" b="b"/>
            <a:pathLst>
              <a:path w="124" h="149">
                <a:moveTo>
                  <a:pt x="16" y="8"/>
                </a:moveTo>
                <a:cubicBezTo>
                  <a:pt x="0" y="0"/>
                  <a:pt x="3" y="33"/>
                  <a:pt x="16" y="55"/>
                </a:cubicBezTo>
                <a:cubicBezTo>
                  <a:pt x="29" y="77"/>
                  <a:pt x="79" y="133"/>
                  <a:pt x="95" y="141"/>
                </a:cubicBezTo>
                <a:cubicBezTo>
                  <a:pt x="111" y="149"/>
                  <a:pt x="124" y="124"/>
                  <a:pt x="115" y="101"/>
                </a:cubicBezTo>
                <a:cubicBezTo>
                  <a:pt x="106" y="78"/>
                  <a:pt x="32" y="16"/>
                  <a:pt x="16" y="8"/>
                </a:cubicBezTo>
                <a:close/>
              </a:path>
            </a:pathLst>
          </a:custGeom>
          <a:solidFill>
            <a:srgbClr val="FF0000"/>
          </a:solidFill>
          <a:ln w="38100" cap="sq" cmpd="sng">
            <a:solidFill>
              <a:srgbClr val="FF0000"/>
            </a:solidFill>
            <a:prstDash val="solid"/>
            <a:round/>
            <a:headEnd type="none" w="lg" len="lg"/>
            <a:tailEnd type="none" w="lg" len="lg"/>
          </a:ln>
          <a:effectLst/>
        </p:spPr>
        <p:txBody>
          <a:bodyPr wrap="none"/>
          <a:lstStyle/>
          <a:p>
            <a:endParaRPr lang="en-US"/>
          </a:p>
        </p:txBody>
      </p:sp>
      <p:sp>
        <p:nvSpPr>
          <p:cNvPr id="1238043" name="Freeform 27"/>
          <p:cNvSpPr>
            <a:spLocks/>
          </p:cNvSpPr>
          <p:nvPr/>
        </p:nvSpPr>
        <p:spPr bwMode="auto">
          <a:xfrm rot="4080000">
            <a:off x="888207" y="6207919"/>
            <a:ext cx="196850" cy="236537"/>
          </a:xfrm>
          <a:custGeom>
            <a:avLst/>
            <a:gdLst/>
            <a:ahLst/>
            <a:cxnLst>
              <a:cxn ang="0">
                <a:pos x="16" y="8"/>
              </a:cxn>
              <a:cxn ang="0">
                <a:pos x="16" y="55"/>
              </a:cxn>
              <a:cxn ang="0">
                <a:pos x="95" y="141"/>
              </a:cxn>
              <a:cxn ang="0">
                <a:pos x="115" y="101"/>
              </a:cxn>
              <a:cxn ang="0">
                <a:pos x="16" y="8"/>
              </a:cxn>
            </a:cxnLst>
            <a:rect l="0" t="0" r="r" b="b"/>
            <a:pathLst>
              <a:path w="124" h="149">
                <a:moveTo>
                  <a:pt x="16" y="8"/>
                </a:moveTo>
                <a:cubicBezTo>
                  <a:pt x="0" y="0"/>
                  <a:pt x="3" y="33"/>
                  <a:pt x="16" y="55"/>
                </a:cubicBezTo>
                <a:cubicBezTo>
                  <a:pt x="29" y="77"/>
                  <a:pt x="79" y="133"/>
                  <a:pt x="95" y="141"/>
                </a:cubicBezTo>
                <a:cubicBezTo>
                  <a:pt x="111" y="149"/>
                  <a:pt x="124" y="124"/>
                  <a:pt x="115" y="101"/>
                </a:cubicBezTo>
                <a:cubicBezTo>
                  <a:pt x="106" y="78"/>
                  <a:pt x="32" y="16"/>
                  <a:pt x="16" y="8"/>
                </a:cubicBezTo>
                <a:close/>
              </a:path>
            </a:pathLst>
          </a:custGeom>
          <a:solidFill>
            <a:srgbClr val="FF0000"/>
          </a:solidFill>
          <a:ln w="38100" cap="sq" cmpd="sng">
            <a:solidFill>
              <a:srgbClr val="FF0000"/>
            </a:solidFill>
            <a:prstDash val="solid"/>
            <a:round/>
            <a:headEnd type="none" w="lg" len="lg"/>
            <a:tailEnd type="none" w="lg" len="lg"/>
          </a:ln>
          <a:effectLst/>
        </p:spPr>
        <p:txBody>
          <a:bodyPr wrap="none"/>
          <a:lstStyle/>
          <a:p>
            <a:endParaRPr lang="en-US"/>
          </a:p>
        </p:txBody>
      </p:sp>
      <p:sp>
        <p:nvSpPr>
          <p:cNvPr id="1238044" name="AutoShape 28"/>
          <p:cNvSpPr>
            <a:spLocks noChangeArrowheads="1"/>
          </p:cNvSpPr>
          <p:nvPr/>
        </p:nvSpPr>
        <p:spPr bwMode="auto">
          <a:xfrm flipV="1">
            <a:off x="955675" y="4760913"/>
            <a:ext cx="338138" cy="4730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38100" cap="sq">
            <a:solidFill>
              <a:srgbClr val="99CC00"/>
            </a:solidFill>
            <a:miter lim="800000"/>
            <a:headEnd type="none" w="lg" len="lg"/>
            <a:tailEnd type="none" w="lg" len="lg"/>
          </a:ln>
          <a:effectLst/>
        </p:spPr>
        <p:txBody>
          <a:bodyPr wrap="none" anchor="ctr"/>
          <a:lstStyle/>
          <a:p>
            <a:endParaRPr lang="en-US"/>
          </a:p>
        </p:txBody>
      </p:sp>
      <p:sp>
        <p:nvSpPr>
          <p:cNvPr id="1238046" name="Text Box 30"/>
          <p:cNvSpPr txBox="1">
            <a:spLocks noChangeArrowheads="1"/>
          </p:cNvSpPr>
          <p:nvPr/>
        </p:nvSpPr>
        <p:spPr bwMode="auto">
          <a:xfrm>
            <a:off x="5551346" y="3701244"/>
            <a:ext cx="184731" cy="369332"/>
          </a:xfrm>
          <a:prstGeom prst="rect">
            <a:avLst/>
          </a:prstGeom>
          <a:noFill/>
          <a:ln w="38100" cap="sq">
            <a:noFill/>
            <a:miter lim="800000"/>
            <a:headEnd type="none" w="lg" len="lg"/>
            <a:tailEnd type="none" w="lg" len="lg"/>
          </a:ln>
          <a:effectLst/>
        </p:spPr>
        <p:txBody>
          <a:bodyPr wrap="none">
            <a:spAutoFit/>
          </a:bodyPr>
          <a:lstStyle/>
          <a:p>
            <a:endParaRPr lang="en-US"/>
          </a:p>
        </p:txBody>
      </p:sp>
      <p:sp>
        <p:nvSpPr>
          <p:cNvPr id="1238047" name="Text Box 31"/>
          <p:cNvSpPr txBox="1">
            <a:spLocks noChangeArrowheads="1"/>
          </p:cNvSpPr>
          <p:nvPr/>
        </p:nvSpPr>
        <p:spPr bwMode="auto">
          <a:xfrm>
            <a:off x="2798763" y="1604516"/>
            <a:ext cx="3053656" cy="1077218"/>
          </a:xfrm>
          <a:prstGeom prst="rect">
            <a:avLst/>
          </a:prstGeom>
          <a:solidFill>
            <a:schemeClr val="accent6">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Simple embodiment</a:t>
            </a:r>
          </a:p>
          <a:p>
            <a:pPr>
              <a:buFontTx/>
              <a:buChar char="•"/>
            </a:pPr>
            <a:r>
              <a:rPr lang="en-US" sz="1600"/>
              <a:t> Few choices.</a:t>
            </a:r>
          </a:p>
          <a:p>
            <a:pPr>
              <a:buFontTx/>
              <a:buChar char="•"/>
            </a:pPr>
            <a:r>
              <a:rPr lang="en-US" sz="1600"/>
              <a:t> Simple actions.</a:t>
            </a:r>
          </a:p>
          <a:p>
            <a:pPr>
              <a:buFontTx/>
              <a:buChar char="•"/>
            </a:pPr>
            <a:r>
              <a:rPr lang="en-US" sz="1600"/>
              <a:t> Few control degrees of freedom.</a:t>
            </a:r>
          </a:p>
        </p:txBody>
      </p:sp>
      <p:grpSp>
        <p:nvGrpSpPr>
          <p:cNvPr id="1238048" name="Group 32"/>
          <p:cNvGrpSpPr>
            <a:grpSpLocks/>
          </p:cNvGrpSpPr>
          <p:nvPr/>
        </p:nvGrpSpPr>
        <p:grpSpPr bwMode="auto">
          <a:xfrm>
            <a:off x="1871662" y="1820863"/>
            <a:ext cx="746125" cy="1481137"/>
            <a:chOff x="1179" y="2662"/>
            <a:chExt cx="470" cy="933"/>
          </a:xfrm>
        </p:grpSpPr>
        <p:sp>
          <p:nvSpPr>
            <p:cNvPr id="1238049" name="Line 33"/>
            <p:cNvSpPr>
              <a:spLocks noChangeShapeType="1"/>
            </p:cNvSpPr>
            <p:nvPr/>
          </p:nvSpPr>
          <p:spPr bwMode="auto">
            <a:xfrm>
              <a:off x="1496" y="2873"/>
              <a:ext cx="0" cy="583"/>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8050" name="Line 34"/>
            <p:cNvSpPr>
              <a:spLocks noChangeShapeType="1"/>
            </p:cNvSpPr>
            <p:nvPr/>
          </p:nvSpPr>
          <p:spPr bwMode="auto">
            <a:xfrm>
              <a:off x="1324" y="2873"/>
              <a:ext cx="0" cy="583"/>
            </a:xfrm>
            <a:prstGeom prst="line">
              <a:avLst/>
            </a:prstGeom>
            <a:noFill/>
            <a:ln w="79375" cap="sq">
              <a:solidFill>
                <a:srgbClr val="FF6600"/>
              </a:solidFill>
              <a:round/>
              <a:headEnd type="none" w="lg" len="lg"/>
              <a:tailEnd type="none" w="lg" len="lg"/>
            </a:ln>
            <a:effectLst/>
          </p:spPr>
          <p:txBody>
            <a:bodyPr wrap="none"/>
            <a:lstStyle/>
            <a:p>
              <a:endParaRPr lang="en-US"/>
            </a:p>
          </p:txBody>
        </p:sp>
        <p:sp>
          <p:nvSpPr>
            <p:cNvPr id="1238051" name="Rectangle 35"/>
            <p:cNvSpPr>
              <a:spLocks noChangeArrowheads="1"/>
            </p:cNvSpPr>
            <p:nvPr/>
          </p:nvSpPr>
          <p:spPr bwMode="auto">
            <a:xfrm>
              <a:off x="1179" y="2926"/>
              <a:ext cx="470" cy="59"/>
            </a:xfrm>
            <a:prstGeom prst="rect">
              <a:avLst/>
            </a:prstGeom>
            <a:solidFill>
              <a:srgbClr val="FF6600"/>
            </a:solidFill>
            <a:ln w="38100" cap="sq">
              <a:solidFill>
                <a:srgbClr val="FF6600"/>
              </a:solidFill>
              <a:miter lim="800000"/>
              <a:headEnd type="none" w="lg" len="lg"/>
              <a:tailEnd type="none" w="lg" len="lg"/>
            </a:ln>
            <a:effectLst/>
          </p:spPr>
          <p:txBody>
            <a:bodyPr wrap="none" anchor="ctr"/>
            <a:lstStyle/>
            <a:p>
              <a:endParaRPr lang="en-US"/>
            </a:p>
          </p:txBody>
        </p:sp>
        <p:sp>
          <p:nvSpPr>
            <p:cNvPr id="1238052" name="Line 36"/>
            <p:cNvSpPr>
              <a:spLocks noChangeShapeType="1"/>
            </p:cNvSpPr>
            <p:nvPr/>
          </p:nvSpPr>
          <p:spPr bwMode="auto">
            <a:xfrm>
              <a:off x="1238" y="3012"/>
              <a:ext cx="0" cy="583"/>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8053" name="Line 37"/>
            <p:cNvSpPr>
              <a:spLocks noChangeShapeType="1"/>
            </p:cNvSpPr>
            <p:nvPr/>
          </p:nvSpPr>
          <p:spPr bwMode="auto">
            <a:xfrm>
              <a:off x="1589" y="3005"/>
              <a:ext cx="0" cy="583"/>
            </a:xfrm>
            <a:prstGeom prst="line">
              <a:avLst/>
            </a:prstGeom>
            <a:noFill/>
            <a:ln w="92075" cap="sq">
              <a:solidFill>
                <a:srgbClr val="FF6600"/>
              </a:solidFill>
              <a:round/>
              <a:headEnd type="none" w="lg" len="lg"/>
              <a:tailEnd type="none" w="lg" len="lg"/>
            </a:ln>
            <a:effectLst/>
          </p:spPr>
          <p:txBody>
            <a:bodyPr wrap="none"/>
            <a:lstStyle/>
            <a:p>
              <a:endParaRPr lang="en-US"/>
            </a:p>
          </p:txBody>
        </p:sp>
        <p:sp>
          <p:nvSpPr>
            <p:cNvPr id="1238054" name="AutoShape 38"/>
            <p:cNvSpPr>
              <a:spLocks noChangeArrowheads="1"/>
            </p:cNvSpPr>
            <p:nvPr/>
          </p:nvSpPr>
          <p:spPr bwMode="auto">
            <a:xfrm flipV="1">
              <a:off x="1192" y="2814"/>
              <a:ext cx="437" cy="9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3300"/>
            </a:solidFill>
            <a:ln w="38100" cap="sq">
              <a:solidFill>
                <a:srgbClr val="993300"/>
              </a:solidFill>
              <a:miter lim="800000"/>
              <a:headEnd type="none" w="lg" len="lg"/>
              <a:tailEnd type="none" w="lg" len="lg"/>
            </a:ln>
            <a:effectLst/>
          </p:spPr>
          <p:txBody>
            <a:bodyPr wrap="none" anchor="ctr"/>
            <a:lstStyle/>
            <a:p>
              <a:endParaRPr lang="en-US"/>
            </a:p>
          </p:txBody>
        </p:sp>
        <p:grpSp>
          <p:nvGrpSpPr>
            <p:cNvPr id="1238055" name="Group 39"/>
            <p:cNvGrpSpPr>
              <a:grpSpLocks/>
            </p:cNvGrpSpPr>
            <p:nvPr/>
          </p:nvGrpSpPr>
          <p:grpSpPr bwMode="auto">
            <a:xfrm>
              <a:off x="1344" y="2662"/>
              <a:ext cx="126" cy="212"/>
              <a:chOff x="1345" y="2694"/>
              <a:chExt cx="126" cy="212"/>
            </a:xfrm>
          </p:grpSpPr>
          <p:sp>
            <p:nvSpPr>
              <p:cNvPr id="1238056" name="AutoShape 40"/>
              <p:cNvSpPr>
                <a:spLocks noChangeArrowheads="1"/>
              </p:cNvSpPr>
              <p:nvPr/>
            </p:nvSpPr>
            <p:spPr bwMode="auto">
              <a:xfrm>
                <a:off x="1351" y="2734"/>
                <a:ext cx="119" cy="17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00FF"/>
              </a:solidFill>
              <a:ln w="22225" cap="sq">
                <a:solidFill>
                  <a:srgbClr val="3366FF"/>
                </a:solidFill>
                <a:miter lim="800000"/>
                <a:headEnd type="none" w="lg" len="lg"/>
                <a:tailEnd type="none" w="lg" len="lg"/>
              </a:ln>
              <a:effectLst/>
            </p:spPr>
            <p:txBody>
              <a:bodyPr wrap="none" anchor="ctr"/>
              <a:lstStyle/>
              <a:p>
                <a:endParaRPr lang="en-US"/>
              </a:p>
            </p:txBody>
          </p:sp>
          <p:sp>
            <p:nvSpPr>
              <p:cNvPr id="1238057" name="Oval 41"/>
              <p:cNvSpPr>
                <a:spLocks noChangeArrowheads="1"/>
              </p:cNvSpPr>
              <p:nvPr/>
            </p:nvSpPr>
            <p:spPr bwMode="auto">
              <a:xfrm>
                <a:off x="1345" y="2694"/>
                <a:ext cx="126" cy="56"/>
              </a:xfrm>
              <a:prstGeom prst="ellipse">
                <a:avLst/>
              </a:prstGeom>
              <a:solidFill>
                <a:srgbClr val="3366FF"/>
              </a:solidFill>
              <a:ln w="12700" cap="sq">
                <a:solidFill>
                  <a:srgbClr val="00FFFF"/>
                </a:solidFill>
                <a:round/>
                <a:headEnd type="none" w="lg" len="lg"/>
                <a:tailEnd type="none" w="lg" len="lg"/>
              </a:ln>
              <a:effectLst/>
            </p:spPr>
            <p:txBody>
              <a:bodyPr wrap="none" anchor="ctr"/>
              <a:lstStyle/>
              <a:p>
                <a:endParaRPr lang="en-US"/>
              </a:p>
            </p:txBody>
          </p:sp>
        </p:grpSp>
      </p:grpSp>
      <p:sp>
        <p:nvSpPr>
          <p:cNvPr id="1238058" name="Oval 42"/>
          <p:cNvSpPr>
            <a:spLocks noChangeArrowheads="1"/>
          </p:cNvSpPr>
          <p:nvPr/>
        </p:nvSpPr>
        <p:spPr bwMode="auto">
          <a:xfrm>
            <a:off x="1314450" y="2333625"/>
            <a:ext cx="200025" cy="147638"/>
          </a:xfrm>
          <a:prstGeom prst="ellipse">
            <a:avLst/>
          </a:prstGeom>
          <a:solidFill>
            <a:srgbClr val="FF9900"/>
          </a:solidFill>
          <a:ln w="38100" cap="sq">
            <a:solidFill>
              <a:srgbClr val="FF9900"/>
            </a:solidFill>
            <a:round/>
            <a:headEnd type="none" w="lg" len="lg"/>
            <a:tailEnd type="none" w="lg" len="lg"/>
          </a:ln>
          <a:effectLst/>
        </p:spPr>
        <p:txBody>
          <a:bodyPr wrap="none" anchor="ctr"/>
          <a:lstStyle/>
          <a:p>
            <a:endParaRPr lang="en-US"/>
          </a:p>
        </p:txBody>
      </p:sp>
      <p:sp>
        <p:nvSpPr>
          <p:cNvPr id="1238059" name="Line 43"/>
          <p:cNvSpPr>
            <a:spLocks noChangeShapeType="1"/>
          </p:cNvSpPr>
          <p:nvPr/>
        </p:nvSpPr>
        <p:spPr bwMode="auto">
          <a:xfrm flipH="1">
            <a:off x="1374775" y="2479675"/>
            <a:ext cx="84137" cy="31750"/>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2" name="Line 46"/>
          <p:cNvSpPr>
            <a:spLocks noChangeShapeType="1"/>
          </p:cNvSpPr>
          <p:nvPr/>
        </p:nvSpPr>
        <p:spPr bwMode="auto">
          <a:xfrm flipV="1">
            <a:off x="1376362" y="2743200"/>
            <a:ext cx="147638" cy="42863"/>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3" name="Line 47"/>
          <p:cNvSpPr>
            <a:spLocks noChangeShapeType="1"/>
          </p:cNvSpPr>
          <p:nvPr/>
        </p:nvSpPr>
        <p:spPr bwMode="auto">
          <a:xfrm>
            <a:off x="1071562" y="2743200"/>
            <a:ext cx="177800" cy="16827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4" name="Line 48"/>
          <p:cNvSpPr>
            <a:spLocks noChangeShapeType="1"/>
          </p:cNvSpPr>
          <p:nvPr/>
        </p:nvSpPr>
        <p:spPr bwMode="auto">
          <a:xfrm flipH="1">
            <a:off x="935037" y="2922588"/>
            <a:ext cx="304800" cy="20637"/>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5" name="Line 49"/>
          <p:cNvSpPr>
            <a:spLocks noChangeShapeType="1"/>
          </p:cNvSpPr>
          <p:nvPr/>
        </p:nvSpPr>
        <p:spPr bwMode="auto">
          <a:xfrm flipH="1">
            <a:off x="850900" y="2763838"/>
            <a:ext cx="168275" cy="115887"/>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6" name="Line 50"/>
          <p:cNvSpPr>
            <a:spLocks noChangeShapeType="1"/>
          </p:cNvSpPr>
          <p:nvPr/>
        </p:nvSpPr>
        <p:spPr bwMode="auto">
          <a:xfrm flipH="1" flipV="1">
            <a:off x="639762" y="2817813"/>
            <a:ext cx="188913" cy="73025"/>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8" name="Line 52"/>
          <p:cNvSpPr>
            <a:spLocks noChangeShapeType="1"/>
          </p:cNvSpPr>
          <p:nvPr/>
        </p:nvSpPr>
        <p:spPr bwMode="auto">
          <a:xfrm flipV="1">
            <a:off x="1608137" y="2292350"/>
            <a:ext cx="104775" cy="147638"/>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69" name="AutoShape 53"/>
          <p:cNvSpPr>
            <a:spLocks noChangeArrowheads="1"/>
          </p:cNvSpPr>
          <p:nvPr/>
        </p:nvSpPr>
        <p:spPr bwMode="auto">
          <a:xfrm rot="-1558464">
            <a:off x="1106487" y="2592388"/>
            <a:ext cx="295275" cy="106362"/>
          </a:xfrm>
          <a:prstGeom prst="roundRect">
            <a:avLst>
              <a:gd name="adj" fmla="val 16667"/>
            </a:avLst>
          </a:prstGeom>
          <a:solidFill>
            <a:srgbClr val="33CCCC"/>
          </a:solidFill>
          <a:ln w="38100" cap="sq">
            <a:solidFill>
              <a:srgbClr val="33CCCC"/>
            </a:solidFill>
            <a:round/>
            <a:headEnd type="none" w="lg" len="lg"/>
            <a:tailEnd type="none" w="lg" len="lg"/>
          </a:ln>
          <a:effectLst/>
        </p:spPr>
        <p:txBody>
          <a:bodyPr wrap="none" anchor="ctr"/>
          <a:lstStyle/>
          <a:p>
            <a:endParaRPr lang="en-US"/>
          </a:p>
        </p:txBody>
      </p:sp>
      <p:sp>
        <p:nvSpPr>
          <p:cNvPr id="1238067" name="Oval 51"/>
          <p:cNvSpPr>
            <a:spLocks noChangeArrowheads="1"/>
          </p:cNvSpPr>
          <p:nvPr/>
        </p:nvSpPr>
        <p:spPr bwMode="auto">
          <a:xfrm>
            <a:off x="1028700" y="2668588"/>
            <a:ext cx="146050" cy="125412"/>
          </a:xfrm>
          <a:prstGeom prst="ellipse">
            <a:avLst/>
          </a:prstGeom>
          <a:solidFill>
            <a:srgbClr val="FF6600"/>
          </a:solidFill>
          <a:ln w="38100" cap="sq">
            <a:solidFill>
              <a:srgbClr val="FF6600"/>
            </a:solidFill>
            <a:round/>
            <a:headEnd type="none" w="lg" len="lg"/>
            <a:tailEnd type="none" w="lg" len="lg"/>
          </a:ln>
          <a:effectLst/>
        </p:spPr>
        <p:txBody>
          <a:bodyPr wrap="none" anchor="ctr"/>
          <a:lstStyle/>
          <a:p>
            <a:endParaRPr lang="en-US"/>
          </a:p>
        </p:txBody>
      </p:sp>
      <p:sp>
        <p:nvSpPr>
          <p:cNvPr id="1238061" name="Line 45"/>
          <p:cNvSpPr>
            <a:spLocks noChangeShapeType="1"/>
          </p:cNvSpPr>
          <p:nvPr/>
        </p:nvSpPr>
        <p:spPr bwMode="auto">
          <a:xfrm flipH="1">
            <a:off x="1355725" y="2606675"/>
            <a:ext cx="31750" cy="179388"/>
          </a:xfrm>
          <a:prstGeom prst="line">
            <a:avLst/>
          </a:prstGeom>
          <a:noFill/>
          <a:ln w="38100" cap="sq">
            <a:solidFill>
              <a:srgbClr val="FF9900"/>
            </a:solidFill>
            <a:round/>
            <a:headEnd type="none" w="lg" len="lg"/>
            <a:tailEnd type="none" w="lg" len="lg"/>
          </a:ln>
          <a:effectLst/>
        </p:spPr>
        <p:txBody>
          <a:bodyPr wrap="none"/>
          <a:lstStyle/>
          <a:p>
            <a:endParaRPr lang="en-US"/>
          </a:p>
        </p:txBody>
      </p:sp>
      <p:sp>
        <p:nvSpPr>
          <p:cNvPr id="1238074" name="AutoShape 58"/>
          <p:cNvSpPr>
            <a:spLocks noChangeArrowheads="1"/>
          </p:cNvSpPr>
          <p:nvPr/>
        </p:nvSpPr>
        <p:spPr bwMode="auto">
          <a:xfrm>
            <a:off x="5865813" y="1869628"/>
            <a:ext cx="293687" cy="115888"/>
          </a:xfrm>
          <a:prstGeom prst="rightArrow">
            <a:avLst>
              <a:gd name="adj1" fmla="val 50000"/>
              <a:gd name="adj2" fmla="val 63356"/>
            </a:avLst>
          </a:prstGeom>
          <a:solidFill>
            <a:srgbClr val="0070C0"/>
          </a:solidFill>
          <a:ln w="38100" cap="sq">
            <a:solidFill>
              <a:schemeClr val="accent1"/>
            </a:solidFill>
            <a:miter lim="800000"/>
            <a:headEnd type="none" w="lg" len="lg"/>
            <a:tailEnd type="none" w="lg" len="lg"/>
          </a:ln>
          <a:effectLst/>
        </p:spPr>
        <p:txBody>
          <a:bodyPr wrap="none" anchor="ctr"/>
          <a:lstStyle/>
          <a:p>
            <a:endParaRPr lang="en-US"/>
          </a:p>
        </p:txBody>
      </p:sp>
      <p:sp>
        <p:nvSpPr>
          <p:cNvPr id="1238075" name="Text Box 59"/>
          <p:cNvSpPr txBox="1">
            <a:spLocks noChangeArrowheads="1"/>
          </p:cNvSpPr>
          <p:nvPr/>
        </p:nvSpPr>
        <p:spPr bwMode="auto">
          <a:xfrm>
            <a:off x="6216650" y="1583878"/>
            <a:ext cx="2700226" cy="584775"/>
          </a:xfrm>
          <a:prstGeom prst="rect">
            <a:avLst/>
          </a:prstGeom>
          <a:solidFill>
            <a:schemeClr val="accent6">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Build elementary repertoire.</a:t>
            </a:r>
          </a:p>
          <a:p>
            <a:pPr>
              <a:buFontTx/>
              <a:buChar char="•"/>
            </a:pPr>
            <a:r>
              <a:rPr lang="en-US" sz="1600"/>
              <a:t> Learn broad options.</a:t>
            </a:r>
          </a:p>
        </p:txBody>
      </p:sp>
      <p:sp>
        <p:nvSpPr>
          <p:cNvPr id="1238079" name="Text Box 63"/>
          <p:cNvSpPr txBox="1">
            <a:spLocks noChangeArrowheads="1"/>
          </p:cNvSpPr>
          <p:nvPr/>
        </p:nvSpPr>
        <p:spPr bwMode="auto">
          <a:xfrm>
            <a:off x="5657708" y="3183719"/>
            <a:ext cx="2860976" cy="584775"/>
          </a:xfrm>
          <a:prstGeom prst="rect">
            <a:avLst/>
          </a:prstGeom>
          <a:solidFill>
            <a:schemeClr val="accent4">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Construct complex sequences.</a:t>
            </a:r>
          </a:p>
          <a:p>
            <a:pPr>
              <a:buFontTx/>
              <a:buChar char="•"/>
            </a:pPr>
            <a:r>
              <a:rPr lang="en-US" sz="1600"/>
              <a:t> Add to repertoire as chunks.</a:t>
            </a:r>
          </a:p>
        </p:txBody>
      </p:sp>
      <p:sp>
        <p:nvSpPr>
          <p:cNvPr id="1238080" name="Text Box 64"/>
          <p:cNvSpPr txBox="1">
            <a:spLocks noChangeArrowheads="1"/>
          </p:cNvSpPr>
          <p:nvPr/>
        </p:nvSpPr>
        <p:spPr bwMode="auto">
          <a:xfrm>
            <a:off x="2827196" y="3182132"/>
            <a:ext cx="2295525" cy="1108075"/>
          </a:xfrm>
          <a:prstGeom prst="rect">
            <a:avLst/>
          </a:prstGeom>
          <a:solidFill>
            <a:schemeClr val="accent4">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More choices.</a:t>
            </a:r>
          </a:p>
          <a:p>
            <a:pPr>
              <a:buFontTx/>
              <a:buChar char="•"/>
            </a:pPr>
            <a:r>
              <a:rPr lang="en-US" sz="1600"/>
              <a:t> More control DoF.</a:t>
            </a:r>
          </a:p>
          <a:p>
            <a:pPr>
              <a:buFontTx/>
              <a:buChar char="•"/>
            </a:pPr>
            <a:r>
              <a:rPr lang="en-US" sz="1600"/>
              <a:t> More working memory.</a:t>
            </a:r>
          </a:p>
          <a:p>
            <a:pPr>
              <a:buFontTx/>
              <a:buChar char="•"/>
            </a:pPr>
            <a:r>
              <a:rPr lang="en-US" sz="1600"/>
              <a:t> Mirror system.</a:t>
            </a:r>
          </a:p>
        </p:txBody>
      </p:sp>
      <p:sp>
        <p:nvSpPr>
          <p:cNvPr id="1238081" name="AutoShape 65"/>
          <p:cNvSpPr>
            <a:spLocks noChangeArrowheads="1"/>
          </p:cNvSpPr>
          <p:nvPr/>
        </p:nvSpPr>
        <p:spPr bwMode="auto">
          <a:xfrm>
            <a:off x="5244958" y="3372632"/>
            <a:ext cx="293688" cy="115887"/>
          </a:xfrm>
          <a:prstGeom prst="rightArrow">
            <a:avLst>
              <a:gd name="adj1" fmla="val 50000"/>
              <a:gd name="adj2" fmla="val 63357"/>
            </a:avLst>
          </a:prstGeom>
          <a:solidFill>
            <a:srgbClr val="0070C0"/>
          </a:solidFill>
          <a:ln w="38100" cap="sq">
            <a:solidFill>
              <a:schemeClr val="accent1"/>
            </a:solidFill>
            <a:miter lim="800000"/>
            <a:headEnd type="none" w="lg" len="lg"/>
            <a:tailEnd type="none" w="lg" len="lg"/>
          </a:ln>
          <a:effectLst/>
        </p:spPr>
        <p:txBody>
          <a:bodyPr wrap="none" anchor="ctr"/>
          <a:lstStyle/>
          <a:p>
            <a:endParaRPr lang="en-US"/>
          </a:p>
        </p:txBody>
      </p:sp>
      <p:sp>
        <p:nvSpPr>
          <p:cNvPr id="1238082" name="Text Box 66"/>
          <p:cNvSpPr txBox="1">
            <a:spLocks noChangeArrowheads="1"/>
          </p:cNvSpPr>
          <p:nvPr/>
        </p:nvSpPr>
        <p:spPr bwMode="auto">
          <a:xfrm>
            <a:off x="2808061" y="4763686"/>
            <a:ext cx="2481320" cy="830997"/>
          </a:xfrm>
          <a:prstGeom prst="rect">
            <a:avLst/>
          </a:prstGeom>
          <a:solidFill>
            <a:schemeClr val="accent3">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Even more choices.</a:t>
            </a:r>
          </a:p>
          <a:p>
            <a:pPr>
              <a:buFontTx/>
              <a:buChar char="•"/>
            </a:pPr>
            <a:r>
              <a:rPr lang="en-US" sz="1600"/>
              <a:t> Even more control DoF.</a:t>
            </a:r>
          </a:p>
          <a:p>
            <a:pPr>
              <a:buFontTx/>
              <a:buChar char="•"/>
            </a:pPr>
            <a:r>
              <a:rPr lang="en-US" sz="1600"/>
              <a:t> More complex repertoire.</a:t>
            </a:r>
          </a:p>
        </p:txBody>
      </p:sp>
      <p:sp>
        <p:nvSpPr>
          <p:cNvPr id="1238084" name="AutoShape 68"/>
          <p:cNvSpPr>
            <a:spLocks noChangeArrowheads="1"/>
          </p:cNvSpPr>
          <p:nvPr/>
        </p:nvSpPr>
        <p:spPr bwMode="auto">
          <a:xfrm>
            <a:off x="5351236" y="4912911"/>
            <a:ext cx="293687" cy="115888"/>
          </a:xfrm>
          <a:prstGeom prst="rightArrow">
            <a:avLst>
              <a:gd name="adj1" fmla="val 50000"/>
              <a:gd name="adj2" fmla="val 63356"/>
            </a:avLst>
          </a:prstGeom>
          <a:solidFill>
            <a:srgbClr val="0070C0"/>
          </a:solidFill>
          <a:ln w="38100" cap="sq">
            <a:solidFill>
              <a:schemeClr val="accent1"/>
            </a:solidFill>
            <a:miter lim="800000"/>
            <a:headEnd type="none" w="lg" len="lg"/>
            <a:tailEnd type="none" w="lg" len="lg"/>
          </a:ln>
          <a:effectLst/>
        </p:spPr>
        <p:txBody>
          <a:bodyPr wrap="none" anchor="ctr"/>
          <a:lstStyle/>
          <a:p>
            <a:endParaRPr lang="en-US"/>
          </a:p>
        </p:txBody>
      </p:sp>
      <p:sp>
        <p:nvSpPr>
          <p:cNvPr id="1238085" name="Text Box 69"/>
          <p:cNvSpPr txBox="1">
            <a:spLocks noChangeArrowheads="1"/>
          </p:cNvSpPr>
          <p:nvPr/>
        </p:nvSpPr>
        <p:spPr bwMode="auto">
          <a:xfrm>
            <a:off x="5754461" y="4754161"/>
            <a:ext cx="3352008" cy="584775"/>
          </a:xfrm>
          <a:prstGeom prst="rect">
            <a:avLst/>
          </a:prstGeom>
          <a:solidFill>
            <a:schemeClr val="accent3">
              <a:lumMod val="20000"/>
              <a:lumOff val="80000"/>
            </a:schemeClr>
          </a:solidFill>
          <a:ln w="19050" cap="sq">
            <a:solidFill>
              <a:srgbClr val="808000"/>
            </a:solidFill>
            <a:miter lim="800000"/>
            <a:headEnd type="none" w="lg" len="lg"/>
            <a:tailEnd type="none" w="lg" len="lg"/>
          </a:ln>
          <a:effectLst/>
        </p:spPr>
        <p:txBody>
          <a:bodyPr wrap="none">
            <a:spAutoFit/>
          </a:bodyPr>
          <a:lstStyle/>
          <a:p>
            <a:pPr>
              <a:buFontTx/>
              <a:buChar char="•"/>
            </a:pPr>
            <a:r>
              <a:rPr lang="en-US" sz="1600"/>
              <a:t> Construct more complex sequences.</a:t>
            </a:r>
          </a:p>
          <a:p>
            <a:pPr>
              <a:buFontTx/>
              <a:buChar char="•"/>
            </a:pPr>
            <a:r>
              <a:rPr lang="en-US" sz="1600"/>
              <a:t> Add to repertoire as chunks.</a:t>
            </a:r>
          </a:p>
        </p:txBody>
      </p:sp>
      <p:sp>
        <p:nvSpPr>
          <p:cNvPr id="1238086" name="Text Box 70"/>
          <p:cNvSpPr txBox="1">
            <a:spLocks noChangeArrowheads="1"/>
          </p:cNvSpPr>
          <p:nvPr/>
        </p:nvSpPr>
        <p:spPr bwMode="auto">
          <a:xfrm>
            <a:off x="2778125" y="5834063"/>
            <a:ext cx="3718775" cy="338554"/>
          </a:xfrm>
          <a:prstGeom prst="rect">
            <a:avLst/>
          </a:prstGeom>
          <a:solidFill>
            <a:srgbClr val="66FFFF"/>
          </a:solidFill>
          <a:ln w="19050" cap="sq">
            <a:solidFill>
              <a:srgbClr val="993366"/>
            </a:solidFill>
            <a:miter lim="800000"/>
            <a:headEnd type="none" w="lg" len="lg"/>
            <a:tailEnd type="none" w="lg" len="lg"/>
          </a:ln>
          <a:effectLst/>
        </p:spPr>
        <p:txBody>
          <a:bodyPr wrap="none">
            <a:spAutoFit/>
          </a:bodyPr>
          <a:lstStyle/>
          <a:p>
            <a:r>
              <a:rPr lang="en-US" sz="1600"/>
              <a:t>At every stage, most choices are truncated</a:t>
            </a:r>
            <a:endParaRPr lang="en-US" sz="1600">
              <a:sym typeface="Symbol" pitchFamily="18" charset="2"/>
            </a:endParaRPr>
          </a:p>
        </p:txBody>
      </p:sp>
      <p:sp>
        <p:nvSpPr>
          <p:cNvPr id="1238087" name="Text Box 71"/>
          <p:cNvSpPr txBox="1">
            <a:spLocks noChangeArrowheads="1"/>
          </p:cNvSpPr>
          <p:nvPr/>
        </p:nvSpPr>
        <p:spPr bwMode="auto">
          <a:xfrm>
            <a:off x="3286125" y="6315075"/>
            <a:ext cx="2431178" cy="338554"/>
          </a:xfrm>
          <a:prstGeom prst="rect">
            <a:avLst/>
          </a:prstGeom>
          <a:solidFill>
            <a:schemeClr val="accent2">
              <a:lumMod val="20000"/>
              <a:lumOff val="80000"/>
            </a:schemeClr>
          </a:solidFill>
          <a:ln w="19050" cap="sq">
            <a:solidFill>
              <a:srgbClr val="993366"/>
            </a:solidFill>
            <a:miter lim="800000"/>
            <a:headEnd type="none" w="lg" len="lg"/>
            <a:tailEnd type="none" w="lg" len="lg"/>
          </a:ln>
          <a:effectLst/>
        </p:spPr>
        <p:txBody>
          <a:bodyPr wrap="none">
            <a:spAutoFit/>
          </a:bodyPr>
          <a:lstStyle/>
          <a:p>
            <a:r>
              <a:rPr lang="en-US" sz="1600"/>
              <a:t>Much smaller option space</a:t>
            </a:r>
            <a:endParaRPr lang="en-US" sz="1600">
              <a:sym typeface="Symbol" pitchFamily="18" charset="2"/>
            </a:endParaRPr>
          </a:p>
        </p:txBody>
      </p:sp>
      <p:sp>
        <p:nvSpPr>
          <p:cNvPr id="1238088" name="AutoShape 72"/>
          <p:cNvSpPr>
            <a:spLocks noChangeArrowheads="1"/>
          </p:cNvSpPr>
          <p:nvPr/>
        </p:nvSpPr>
        <p:spPr bwMode="auto">
          <a:xfrm>
            <a:off x="2879725" y="6456363"/>
            <a:ext cx="293688" cy="115887"/>
          </a:xfrm>
          <a:prstGeom prst="rightArrow">
            <a:avLst>
              <a:gd name="adj1" fmla="val 50000"/>
              <a:gd name="adj2" fmla="val 63357"/>
            </a:avLst>
          </a:prstGeom>
          <a:solidFill>
            <a:schemeClr val="accent5">
              <a:lumMod val="75000"/>
            </a:schemeClr>
          </a:solidFill>
          <a:ln w="38100" cap="sq">
            <a:solidFill>
              <a:schemeClr val="accent1"/>
            </a:solidFill>
            <a:miter lim="800000"/>
            <a:headEnd type="none" w="lg" len="lg"/>
            <a:tailEnd type="none" w="lg" len="lg"/>
          </a:ln>
          <a:effectLst/>
        </p:spPr>
        <p:txBody>
          <a:bodyPr wrap="none" anchor="ctr"/>
          <a:lstStyle/>
          <a:p>
            <a:endParaRPr lang="en-US"/>
          </a:p>
        </p:txBody>
      </p:sp>
      <p:sp>
        <p:nvSpPr>
          <p:cNvPr id="1238089" name="AutoShape 73"/>
          <p:cNvSpPr>
            <a:spLocks noChangeArrowheads="1"/>
          </p:cNvSpPr>
          <p:nvPr/>
        </p:nvSpPr>
        <p:spPr bwMode="auto">
          <a:xfrm>
            <a:off x="5791200" y="6445250"/>
            <a:ext cx="293688" cy="115888"/>
          </a:xfrm>
          <a:prstGeom prst="rightArrow">
            <a:avLst>
              <a:gd name="adj1" fmla="val 50000"/>
              <a:gd name="adj2" fmla="val 63356"/>
            </a:avLst>
          </a:prstGeom>
          <a:solidFill>
            <a:schemeClr val="accent5">
              <a:lumMod val="75000"/>
            </a:schemeClr>
          </a:solidFill>
          <a:ln w="38100" cap="sq">
            <a:solidFill>
              <a:schemeClr val="accent1"/>
            </a:solidFill>
            <a:miter lim="800000"/>
            <a:headEnd type="none" w="lg" len="lg"/>
            <a:tailEnd type="none" w="lg" len="lg"/>
          </a:ln>
          <a:effectLst/>
        </p:spPr>
        <p:txBody>
          <a:bodyPr wrap="none" anchor="ctr"/>
          <a:lstStyle/>
          <a:p>
            <a:endParaRPr lang="en-US"/>
          </a:p>
        </p:txBody>
      </p:sp>
      <p:sp>
        <p:nvSpPr>
          <p:cNvPr id="1238090" name="Text Box 74"/>
          <p:cNvSpPr txBox="1">
            <a:spLocks noChangeArrowheads="1"/>
          </p:cNvSpPr>
          <p:nvPr/>
        </p:nvSpPr>
        <p:spPr bwMode="auto">
          <a:xfrm>
            <a:off x="6188075" y="6326188"/>
            <a:ext cx="968535" cy="338554"/>
          </a:xfrm>
          <a:prstGeom prst="rect">
            <a:avLst/>
          </a:prstGeom>
          <a:solidFill>
            <a:schemeClr val="accent2">
              <a:lumMod val="20000"/>
              <a:lumOff val="80000"/>
            </a:schemeClr>
          </a:solidFill>
          <a:ln w="19050" cap="sq">
            <a:solidFill>
              <a:srgbClr val="993366"/>
            </a:solidFill>
            <a:miter lim="800000"/>
            <a:headEnd type="none" w="lg" len="lg"/>
            <a:tailEnd type="none" w="lg" len="lg"/>
          </a:ln>
          <a:effectLst/>
        </p:spPr>
        <p:txBody>
          <a:bodyPr wrap="none">
            <a:spAutoFit/>
          </a:bodyPr>
          <a:lstStyle/>
          <a:p>
            <a:r>
              <a:rPr lang="en-US" sz="1600"/>
              <a:t>Learning!</a:t>
            </a:r>
            <a:endParaRPr lang="en-US" sz="1600">
              <a:sym typeface="Symbol" pitchFamily="18" charset="2"/>
            </a:endParaRPr>
          </a:p>
        </p:txBody>
      </p:sp>
      <p:sp>
        <p:nvSpPr>
          <p:cNvPr id="1238091" name="Line 75"/>
          <p:cNvSpPr>
            <a:spLocks noChangeShapeType="1"/>
          </p:cNvSpPr>
          <p:nvPr/>
        </p:nvSpPr>
        <p:spPr bwMode="auto">
          <a:xfrm>
            <a:off x="325438" y="1724025"/>
            <a:ext cx="0" cy="4276725"/>
          </a:xfrm>
          <a:prstGeom prst="line">
            <a:avLst/>
          </a:prstGeom>
          <a:noFill/>
          <a:ln w="38100" cap="sq">
            <a:solidFill>
              <a:srgbClr val="FF9900"/>
            </a:solidFill>
            <a:round/>
            <a:headEnd type="none" w="lg" len="lg"/>
            <a:tailEnd type="triangle" w="lg" len="lg"/>
          </a:ln>
          <a:effectLst/>
        </p:spPr>
        <p:txBody>
          <a:bodyPr wrap="none"/>
          <a:lstStyle/>
          <a:p>
            <a:endParaRPr lang="en-US"/>
          </a:p>
        </p:txBody>
      </p:sp>
      <p:sp>
        <p:nvSpPr>
          <p:cNvPr id="1238092" name="Text Box 76"/>
          <p:cNvSpPr txBox="1">
            <a:spLocks noChangeArrowheads="1"/>
          </p:cNvSpPr>
          <p:nvPr/>
        </p:nvSpPr>
        <p:spPr bwMode="auto">
          <a:xfrm rot="16200000">
            <a:off x="171287" y="3261003"/>
            <a:ext cx="657552" cy="369332"/>
          </a:xfrm>
          <a:prstGeom prst="rect">
            <a:avLst/>
          </a:prstGeom>
          <a:noFill/>
          <a:ln w="38100" cap="sq">
            <a:noFill/>
            <a:miter lim="800000"/>
            <a:headEnd type="none" w="lg" len="lg"/>
            <a:tailEnd type="none" w="lg" len="lg"/>
          </a:ln>
          <a:effectLst/>
        </p:spPr>
        <p:txBody>
          <a:bodyPr wrap="none">
            <a:spAutoFit/>
          </a:bodyPr>
          <a:lstStyle/>
          <a:p>
            <a:r>
              <a:rPr lang="en-US" b="1" dirty="0"/>
              <a:t>Time</a:t>
            </a:r>
          </a:p>
        </p:txBody>
      </p:sp>
      <p:sp>
        <p:nvSpPr>
          <p:cNvPr id="1238093" name="Line 77"/>
          <p:cNvSpPr>
            <a:spLocks noChangeShapeType="1"/>
          </p:cNvSpPr>
          <p:nvPr/>
        </p:nvSpPr>
        <p:spPr bwMode="auto">
          <a:xfrm>
            <a:off x="3794125" y="2794735"/>
            <a:ext cx="0" cy="284163"/>
          </a:xfrm>
          <a:prstGeom prst="line">
            <a:avLst/>
          </a:prstGeom>
          <a:noFill/>
          <a:ln w="38100" cap="sq">
            <a:solidFill>
              <a:srgbClr val="FF9900"/>
            </a:solidFill>
            <a:round/>
            <a:headEnd type="none" w="lg" len="lg"/>
            <a:tailEnd type="triangle" w="lg" len="lg"/>
          </a:ln>
          <a:effectLst/>
        </p:spPr>
        <p:txBody>
          <a:bodyPr wrap="none"/>
          <a:lstStyle/>
          <a:p>
            <a:endParaRPr lang="en-US"/>
          </a:p>
        </p:txBody>
      </p:sp>
      <p:sp>
        <p:nvSpPr>
          <p:cNvPr id="1238094" name="Line 78"/>
          <p:cNvSpPr>
            <a:spLocks noChangeShapeType="1"/>
          </p:cNvSpPr>
          <p:nvPr/>
        </p:nvSpPr>
        <p:spPr bwMode="auto">
          <a:xfrm>
            <a:off x="3784600" y="4392612"/>
            <a:ext cx="0" cy="284163"/>
          </a:xfrm>
          <a:prstGeom prst="line">
            <a:avLst/>
          </a:prstGeom>
          <a:noFill/>
          <a:ln w="38100" cap="sq">
            <a:solidFill>
              <a:srgbClr val="FF9900"/>
            </a:solidFill>
            <a:round/>
            <a:headEnd type="none" w="lg" len="lg"/>
            <a:tailEnd type="triangle" w="lg" len="lg"/>
          </a:ln>
          <a:effectLst/>
        </p:spPr>
        <p:txBody>
          <a:bodyPr wrap="none"/>
          <a:lstStyle/>
          <a:p>
            <a:endParaRPr lang="en-US"/>
          </a:p>
        </p:txBody>
      </p:sp>
    </p:spTree>
    <p:extLst>
      <p:ext uri="{BB962C8B-B14F-4D97-AF65-F5344CB8AC3E}">
        <p14:creationId xmlns:p14="http://schemas.microsoft.com/office/powerpoint/2010/main" val="1238358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700476" y="971490"/>
            <a:ext cx="5743047"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What We Still Don’t Understand Fully</a:t>
            </a:r>
          </a:p>
        </p:txBody>
      </p:sp>
      <p:sp>
        <p:nvSpPr>
          <p:cNvPr id="3" name="TextBox 2"/>
          <p:cNvSpPr txBox="1"/>
          <p:nvPr/>
        </p:nvSpPr>
        <p:spPr>
          <a:xfrm>
            <a:off x="1525139" y="1981200"/>
            <a:ext cx="6093719" cy="3323987"/>
          </a:xfrm>
          <a:prstGeom prst="rect">
            <a:avLst/>
          </a:prstGeom>
          <a:noFill/>
        </p:spPr>
        <p:txBody>
          <a:bodyPr wrap="none" rtlCol="0">
            <a:spAutoFit/>
          </a:bodyPr>
          <a:lstStyle/>
          <a:p>
            <a:pPr marL="342900" indent="-342900">
              <a:spcBef>
                <a:spcPts val="600"/>
              </a:spcBef>
              <a:buSzPct val="116000"/>
              <a:buFont typeface="Arial" panose="020B0604020202020204" pitchFamily="34" charset="0"/>
              <a:buChar char="•"/>
            </a:pPr>
            <a:r>
              <a:rPr lang="en-US" sz="2000" dirty="0">
                <a:cs typeface="Times New Roman" panose="02020603050405020304" pitchFamily="18" charset="0"/>
              </a:rPr>
              <a:t>Fast, reliable action from slow, noisy components.</a:t>
            </a:r>
          </a:p>
          <a:p>
            <a:pPr marL="342900" indent="-342900">
              <a:spcBef>
                <a:spcPts val="1200"/>
              </a:spcBef>
              <a:buSzPct val="116000"/>
              <a:buFont typeface="Arial" panose="020B0604020202020204" pitchFamily="34" charset="0"/>
              <a:buChar char="•"/>
            </a:pPr>
            <a:r>
              <a:rPr lang="en-US" sz="2000" dirty="0">
                <a:cs typeface="Times New Roman" panose="02020603050405020304" pitchFamily="18" charset="0"/>
              </a:rPr>
              <a:t>Rapid learning – often in a single experience.</a:t>
            </a:r>
          </a:p>
          <a:p>
            <a:pPr marL="342900" indent="-342900">
              <a:spcBef>
                <a:spcPts val="1200"/>
              </a:spcBef>
              <a:buSzPct val="116000"/>
              <a:buFont typeface="Arial" panose="020B0604020202020204" pitchFamily="34" charset="0"/>
              <a:buChar char="•"/>
            </a:pPr>
            <a:r>
              <a:rPr lang="en-US" sz="2000" dirty="0">
                <a:cs typeface="Times New Roman" panose="02020603050405020304" pitchFamily="18" charset="0"/>
              </a:rPr>
              <a:t>Rapid construction of complex voluntary movements.</a:t>
            </a:r>
          </a:p>
          <a:p>
            <a:pPr marL="342900" indent="-342900">
              <a:spcBef>
                <a:spcPts val="1200"/>
              </a:spcBef>
              <a:buSzPct val="116000"/>
              <a:buFont typeface="Arial" panose="020B0604020202020204" pitchFamily="34" charset="0"/>
              <a:buChar char="•"/>
            </a:pPr>
            <a:r>
              <a:rPr lang="en-US" sz="2000" dirty="0">
                <a:cs typeface="Times New Roman" panose="02020603050405020304" pitchFamily="18" charset="0"/>
              </a:rPr>
              <a:t>Volition and planning.</a:t>
            </a:r>
          </a:p>
          <a:p>
            <a:pPr marL="342900" indent="-342900">
              <a:spcBef>
                <a:spcPts val="1200"/>
              </a:spcBef>
              <a:buSzPct val="116000"/>
              <a:buFont typeface="Arial" panose="020B0604020202020204" pitchFamily="34" charset="0"/>
              <a:buChar char="•"/>
            </a:pPr>
            <a:r>
              <a:rPr lang="en-US" sz="2000" dirty="0">
                <a:cs typeface="Times New Roman" panose="02020603050405020304" pitchFamily="18" charset="0"/>
              </a:rPr>
              <a:t>Fluent thought and expression.</a:t>
            </a:r>
          </a:p>
          <a:p>
            <a:pPr marL="342900" indent="-342900">
              <a:spcBef>
                <a:spcPts val="1200"/>
              </a:spcBef>
              <a:buSzPct val="116000"/>
              <a:buFont typeface="Arial" panose="020B0604020202020204" pitchFamily="34" charset="0"/>
              <a:buChar char="•"/>
            </a:pPr>
            <a:r>
              <a:rPr lang="en-US" sz="2000" dirty="0">
                <a:cs typeface="Times New Roman" panose="02020603050405020304" pitchFamily="18" charset="0"/>
              </a:rPr>
              <a:t>Creativity.</a:t>
            </a:r>
          </a:p>
          <a:p>
            <a:endParaRPr lang="en-US" sz="2000" dirty="0">
              <a:cs typeface="Times New Roman" panose="02020603050405020304" pitchFamily="18" charset="0"/>
            </a:endParaRPr>
          </a:p>
          <a:p>
            <a:r>
              <a:rPr lang="en-US" sz="2000" dirty="0">
                <a:cs typeface="Times New Roman" panose="02020603050405020304" pitchFamily="18" charset="0"/>
              </a:rPr>
              <a:t>And a whole lot more!</a:t>
            </a:r>
          </a:p>
        </p:txBody>
      </p:sp>
      <p:sp>
        <p:nvSpPr>
          <p:cNvPr id="4" name="TextBox 3"/>
          <p:cNvSpPr txBox="1"/>
          <p:nvPr/>
        </p:nvSpPr>
        <p:spPr>
          <a:xfrm>
            <a:off x="1164609" y="5486400"/>
            <a:ext cx="4374403" cy="400110"/>
          </a:xfrm>
          <a:prstGeom prst="rect">
            <a:avLst/>
          </a:prstGeom>
          <a:noFill/>
        </p:spPr>
        <p:txBody>
          <a:bodyPr wrap="none" rtlCol="0">
            <a:spAutoFit/>
          </a:bodyPr>
          <a:lstStyle/>
          <a:p>
            <a:r>
              <a:rPr lang="en-US" sz="2000" dirty="0">
                <a:cs typeface="Times New Roman" panose="02020603050405020304" pitchFamily="18" charset="0"/>
              </a:rPr>
              <a:t>Even deep learning hasn’t helped much!</a:t>
            </a:r>
          </a:p>
        </p:txBody>
      </p:sp>
    </p:spTree>
    <p:extLst>
      <p:ext uri="{BB962C8B-B14F-4D97-AF65-F5344CB8AC3E}">
        <p14:creationId xmlns:p14="http://schemas.microsoft.com/office/powerpoint/2010/main" val="412822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559FAE5-7E8D-40CB-A7BB-3969827AEA17}"/>
              </a:ext>
            </a:extLst>
          </p:cNvPr>
          <p:cNvSpPr txBox="1">
            <a:spLocks noChangeArrowheads="1"/>
          </p:cNvSpPr>
          <p:nvPr/>
        </p:nvSpPr>
        <p:spPr bwMode="auto">
          <a:xfrm>
            <a:off x="3276100" y="914400"/>
            <a:ext cx="2591800"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Path to AGI</a:t>
            </a:r>
          </a:p>
        </p:txBody>
      </p:sp>
      <p:sp>
        <p:nvSpPr>
          <p:cNvPr id="3" name="TextBox 2">
            <a:extLst>
              <a:ext uri="{FF2B5EF4-FFF2-40B4-BE49-F238E27FC236}">
                <a16:creationId xmlns:a16="http://schemas.microsoft.com/office/drawing/2014/main" id="{3FAF1EF3-8191-427C-A261-91E9D1DA0D31}"/>
              </a:ext>
            </a:extLst>
          </p:cNvPr>
          <p:cNvSpPr txBox="1"/>
          <p:nvPr/>
        </p:nvSpPr>
        <p:spPr>
          <a:xfrm>
            <a:off x="772017" y="1600200"/>
            <a:ext cx="7599966" cy="4262705"/>
          </a:xfrm>
          <a:prstGeom prst="rect">
            <a:avLst/>
          </a:prstGeom>
          <a:noFill/>
        </p:spPr>
        <p:txBody>
          <a:bodyPr wrap="none" rtlCol="0">
            <a:spAutoFit/>
          </a:bodyPr>
          <a:lstStyle/>
          <a:p>
            <a:r>
              <a:rPr lang="en-US" b="1" dirty="0">
                <a:solidFill>
                  <a:srgbClr val="FF0000"/>
                </a:solidFill>
              </a:rPr>
              <a:t>Real AI will be:</a:t>
            </a:r>
          </a:p>
          <a:p>
            <a:pPr marL="285750" indent="-285750">
              <a:spcBef>
                <a:spcPts val="600"/>
              </a:spcBef>
              <a:buFont typeface="Arial" panose="020B0604020202020204" pitchFamily="34" charset="0"/>
              <a:buChar char="•"/>
            </a:pPr>
            <a:r>
              <a:rPr lang="en-US" dirty="0"/>
              <a:t>Embodied (brain + body, not just brain).</a:t>
            </a:r>
          </a:p>
          <a:p>
            <a:pPr marL="285750" indent="-285750">
              <a:spcBef>
                <a:spcPts val="600"/>
              </a:spcBef>
              <a:buFont typeface="Arial" panose="020B0604020202020204" pitchFamily="34" charset="0"/>
              <a:buChar char="•"/>
            </a:pPr>
            <a:r>
              <a:rPr lang="en-US" dirty="0"/>
              <a:t>Emergent (not driven by specific tasks/goals).</a:t>
            </a:r>
          </a:p>
          <a:p>
            <a:pPr marL="285750" indent="-285750">
              <a:spcBef>
                <a:spcPts val="600"/>
              </a:spcBef>
              <a:buFont typeface="Arial" panose="020B0604020202020204" pitchFamily="34" charset="0"/>
              <a:buChar char="•"/>
            </a:pPr>
            <a:r>
              <a:rPr lang="en-US" dirty="0"/>
              <a:t>Unsupervised + reinforced (with very fast RL).</a:t>
            </a:r>
          </a:p>
          <a:p>
            <a:pPr marL="285750" indent="-285750">
              <a:spcBef>
                <a:spcPts val="600"/>
              </a:spcBef>
              <a:buFont typeface="Arial" panose="020B0604020202020204" pitchFamily="34" charset="0"/>
              <a:buChar char="•"/>
            </a:pPr>
            <a:r>
              <a:rPr lang="en-US" dirty="0"/>
              <a:t>Developmental (learning in stages building on prior stages).</a:t>
            </a:r>
          </a:p>
          <a:p>
            <a:pPr marL="285750" indent="-285750">
              <a:spcBef>
                <a:spcPts val="600"/>
              </a:spcBef>
              <a:buFont typeface="Arial" panose="020B0604020202020204" pitchFamily="34" charset="0"/>
              <a:buChar char="•"/>
            </a:pPr>
            <a:r>
              <a:rPr lang="en-US" dirty="0"/>
              <a:t>Hierarchical (more complex functions by combination of less complex ones).</a:t>
            </a:r>
          </a:p>
          <a:p>
            <a:pPr marL="285750" indent="-285750">
              <a:spcBef>
                <a:spcPts val="600"/>
              </a:spcBef>
              <a:buFont typeface="Arial" panose="020B0604020202020204" pitchFamily="34" charset="0"/>
              <a:buChar char="•"/>
            </a:pPr>
            <a:r>
              <a:rPr lang="en-US" dirty="0"/>
              <a:t>Self-motivated (active learning).</a:t>
            </a:r>
          </a:p>
          <a:p>
            <a:pPr marL="285750" indent="-285750">
              <a:spcBef>
                <a:spcPts val="600"/>
              </a:spcBef>
              <a:buFont typeface="Arial" panose="020B0604020202020204" pitchFamily="34" charset="0"/>
              <a:buChar char="•"/>
            </a:pPr>
            <a:r>
              <a:rPr lang="en-US" dirty="0"/>
              <a:t>Generative (able to imagine and learn from imagination).</a:t>
            </a:r>
          </a:p>
          <a:p>
            <a:pPr marL="285750" indent="-285750">
              <a:spcBef>
                <a:spcPts val="600"/>
              </a:spcBef>
              <a:buFont typeface="Arial" panose="020B0604020202020204" pitchFamily="34" charset="0"/>
              <a:buChar char="•"/>
            </a:pPr>
            <a:r>
              <a:rPr lang="en-US" dirty="0"/>
              <a:t>Inherently abstractive and analogical (transfer learning across domains).</a:t>
            </a:r>
          </a:p>
          <a:p>
            <a:pPr marL="285750" indent="-285750">
              <a:spcBef>
                <a:spcPts val="600"/>
              </a:spcBef>
              <a:buFont typeface="Arial" panose="020B0604020202020204" pitchFamily="34" charset="0"/>
              <a:buChar char="•"/>
            </a:pPr>
            <a:r>
              <a:rPr lang="en-US" dirty="0"/>
              <a:t>Empathetic (have a theory of other minds).</a:t>
            </a:r>
          </a:p>
          <a:p>
            <a:pPr marL="285750" indent="-285750">
              <a:spcBef>
                <a:spcPts val="600"/>
              </a:spcBef>
              <a:buFont typeface="Arial" panose="020B0604020202020204" pitchFamily="34" charset="0"/>
              <a:buChar char="•"/>
            </a:pPr>
            <a:r>
              <a:rPr lang="en-US" dirty="0"/>
              <a:t>Heuristic (rooted in innate evolutionary priors).</a:t>
            </a:r>
          </a:p>
          <a:p>
            <a:pPr marL="285750" indent="-285750">
              <a:spcBef>
                <a:spcPts val="600"/>
              </a:spcBef>
              <a:buFont typeface="Arial" panose="020B0604020202020204" pitchFamily="34" charset="0"/>
              <a:buChar char="•"/>
            </a:pPr>
            <a:r>
              <a:rPr lang="en-US" dirty="0"/>
              <a:t>Non-parametric (not based on abstract prior models).</a:t>
            </a:r>
          </a:p>
        </p:txBody>
      </p:sp>
    </p:spTree>
    <p:extLst>
      <p:ext uri="{BB962C8B-B14F-4D97-AF65-F5344CB8AC3E}">
        <p14:creationId xmlns:p14="http://schemas.microsoft.com/office/powerpoint/2010/main" val="1505692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242DBA-2F20-4D92-9753-8099E3E3F110}"/>
              </a:ext>
            </a:extLst>
          </p:cNvPr>
          <p:cNvSpPr txBox="1"/>
          <p:nvPr/>
        </p:nvSpPr>
        <p:spPr>
          <a:xfrm>
            <a:off x="457200" y="1524000"/>
            <a:ext cx="8229600" cy="4801314"/>
          </a:xfrm>
          <a:prstGeom prst="rect">
            <a:avLst/>
          </a:prstGeom>
          <a:noFill/>
        </p:spPr>
        <p:txBody>
          <a:bodyPr wrap="square" rtlCol="0">
            <a:spAutoFit/>
          </a:bodyPr>
          <a:lstStyle/>
          <a:p>
            <a:r>
              <a:rPr lang="en-US" dirty="0">
                <a:cs typeface="Times New Roman" panose="02020603050405020304" pitchFamily="18" charset="0"/>
              </a:rPr>
              <a:t>An attempt to build an artificial system that can do the things we consider “intelligent”</a:t>
            </a:r>
          </a:p>
          <a:p>
            <a:endParaRPr lang="en-US" dirty="0">
              <a:cs typeface="Times New Roman" panose="02020603050405020304" pitchFamily="18" charset="0"/>
            </a:endParaRPr>
          </a:p>
          <a:p>
            <a:r>
              <a:rPr lang="en-US" dirty="0">
                <a:cs typeface="Times New Roman" panose="02020603050405020304" pitchFamily="18" charset="0"/>
              </a:rPr>
              <a:t>“</a:t>
            </a:r>
            <a:r>
              <a:rPr lang="en-US" b="1" i="1" dirty="0">
                <a:cs typeface="Times New Roman" panose="02020603050405020304" pitchFamily="18" charset="0"/>
              </a:rPr>
              <a:t>Artificial Intelligence</a:t>
            </a:r>
            <a:r>
              <a:rPr lang="en-US" dirty="0">
                <a:cs typeface="Times New Roman" panose="02020603050405020304" pitchFamily="18" charset="0"/>
              </a:rPr>
              <a:t>” was coined by </a:t>
            </a:r>
            <a:r>
              <a:rPr lang="en-US" b="1" i="1" dirty="0">
                <a:cs typeface="Times New Roman" panose="02020603050405020304" pitchFamily="18" charset="0"/>
              </a:rPr>
              <a:t>John McCarthy </a:t>
            </a:r>
            <a:r>
              <a:rPr lang="en-US" dirty="0">
                <a:cs typeface="Times New Roman" panose="02020603050405020304" pitchFamily="18" charset="0"/>
              </a:rPr>
              <a:t>of Stanford at the </a:t>
            </a:r>
            <a:r>
              <a:rPr lang="en-US" b="1" i="1" dirty="0">
                <a:cs typeface="Times New Roman" panose="02020603050405020304" pitchFamily="18" charset="0"/>
              </a:rPr>
              <a:t>Dartmouth Summer Research Project on Artificial Intelligence </a:t>
            </a:r>
            <a:r>
              <a:rPr lang="en-US" dirty="0">
                <a:cs typeface="Times New Roman" panose="02020603050405020304" pitchFamily="18" charset="0"/>
              </a:rPr>
              <a:t>in 1956. They stated:</a:t>
            </a:r>
          </a:p>
          <a:p>
            <a:endParaRPr lang="en-US" dirty="0">
              <a:cs typeface="Times New Roman" panose="02020603050405020304" pitchFamily="18" charset="0"/>
            </a:endParaRPr>
          </a:p>
          <a:p>
            <a:r>
              <a:rPr lang="en-US" dirty="0">
                <a:solidFill>
                  <a:srgbClr val="FF0000"/>
                </a:solidFill>
                <a:cs typeface="Times New Roman" panose="02020603050405020304" pitchFamily="18" charset="0"/>
              </a:rPr>
              <a:t>“This study is to proceed on the basis of the conjecture that every aspect of learning or any other feature of intelligence can in principle be so precisely described that a machine can be made to simulate it. An attempt will be made to find how to make machines use language, form abstractions and concepts, solve kinds of problems now reserved for humans, and improve themselves.”</a:t>
            </a:r>
          </a:p>
          <a:p>
            <a:endParaRPr lang="en-US" dirty="0">
              <a:cs typeface="Times New Roman" panose="02020603050405020304" pitchFamily="18" charset="0"/>
            </a:endParaRPr>
          </a:p>
          <a:p>
            <a:r>
              <a:rPr lang="en-US" dirty="0">
                <a:cs typeface="Times New Roman" panose="02020603050405020304" pitchFamily="18" charset="0"/>
              </a:rPr>
              <a:t>Grounded in a </a:t>
            </a:r>
            <a:r>
              <a:rPr lang="en-US" b="1" i="1" dirty="0">
                <a:cs typeface="Times New Roman" panose="02020603050405020304" pitchFamily="18" charset="0"/>
              </a:rPr>
              <a:t>reductionistic view of intelligence </a:t>
            </a:r>
            <a:r>
              <a:rPr lang="en-US" dirty="0">
                <a:cs typeface="Times New Roman" panose="02020603050405020304" pitchFamily="18" charset="0"/>
              </a:rPr>
              <a:t>as a combination of discrete functions, each of which could be accomplished </a:t>
            </a:r>
            <a:r>
              <a:rPr lang="en-US" b="1" i="1" dirty="0" err="1">
                <a:cs typeface="Times New Roman" panose="02020603050405020304" pitchFamily="18" charset="0"/>
              </a:rPr>
              <a:t>algoritmically</a:t>
            </a:r>
            <a:r>
              <a:rPr lang="en-US" dirty="0">
                <a:cs typeface="Times New Roman" panose="02020603050405020304" pitchFamily="18" charset="0"/>
              </a:rPr>
              <a:t> using </a:t>
            </a:r>
            <a:r>
              <a:rPr lang="en-US" b="1" i="1" dirty="0">
                <a:cs typeface="Times New Roman" panose="02020603050405020304" pitchFamily="18" charset="0"/>
              </a:rPr>
              <a:t>logic</a:t>
            </a:r>
            <a:r>
              <a:rPr lang="en-US" dirty="0">
                <a:cs typeface="Times New Roman" panose="02020603050405020304" pitchFamily="18" charset="0"/>
              </a:rPr>
              <a:t> as the basis.</a:t>
            </a:r>
          </a:p>
          <a:p>
            <a:endParaRPr lang="en-US" dirty="0">
              <a:cs typeface="Times New Roman" panose="02020603050405020304" pitchFamily="18" charset="0"/>
            </a:endParaRPr>
          </a:p>
          <a:p>
            <a:r>
              <a:rPr lang="en-US" dirty="0">
                <a:cs typeface="Times New Roman" panose="02020603050405020304" pitchFamily="18" charset="0"/>
              </a:rPr>
              <a:t>Sixty-five years later, we know that things are much more complicated, but the overall approach is still grounded in reductionism, though we have moved past the focus on algorithms.</a:t>
            </a:r>
          </a:p>
        </p:txBody>
      </p:sp>
      <p:sp>
        <p:nvSpPr>
          <p:cNvPr id="4" name="TextBox 3">
            <a:extLst>
              <a:ext uri="{FF2B5EF4-FFF2-40B4-BE49-F238E27FC236}">
                <a16:creationId xmlns:a16="http://schemas.microsoft.com/office/drawing/2014/main" id="{53CB07C2-1F35-46A4-A681-449BC16A99FD}"/>
              </a:ext>
            </a:extLst>
          </p:cNvPr>
          <p:cNvSpPr txBox="1"/>
          <p:nvPr/>
        </p:nvSpPr>
        <p:spPr>
          <a:xfrm>
            <a:off x="1790700" y="914400"/>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The Original Vision</a:t>
            </a:r>
          </a:p>
        </p:txBody>
      </p:sp>
    </p:spTree>
    <p:extLst>
      <p:ext uri="{BB962C8B-B14F-4D97-AF65-F5344CB8AC3E}">
        <p14:creationId xmlns:p14="http://schemas.microsoft.com/office/powerpoint/2010/main" val="5475175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518B0-72B3-4E6F-9D5A-B9D22F567625}"/>
              </a:ext>
            </a:extLst>
          </p:cNvPr>
          <p:cNvSpPr/>
          <p:nvPr/>
        </p:nvSpPr>
        <p:spPr>
          <a:xfrm>
            <a:off x="908180" y="1600200"/>
            <a:ext cx="4572000" cy="2139047"/>
          </a:xfrm>
          <a:prstGeom prst="rect">
            <a:avLst/>
          </a:prstGeom>
        </p:spPr>
        <p:txBody>
          <a:bodyPr>
            <a:spAutoFit/>
          </a:bodyPr>
          <a:lstStyle/>
          <a:p>
            <a:r>
              <a:rPr lang="en-US" b="1" dirty="0">
                <a:solidFill>
                  <a:srgbClr val="FF0000"/>
                </a:solidFill>
              </a:rPr>
              <a:t>It will not use:</a:t>
            </a:r>
          </a:p>
          <a:p>
            <a:pPr marL="285750" indent="-285750">
              <a:spcBef>
                <a:spcPts val="600"/>
              </a:spcBef>
              <a:buFont typeface="Arial" panose="020B0604020202020204" pitchFamily="34" charset="0"/>
              <a:buChar char="•"/>
            </a:pPr>
            <a:r>
              <a:rPr lang="en-US" dirty="0"/>
              <a:t>Optimization / supervised learning.</a:t>
            </a:r>
          </a:p>
          <a:p>
            <a:pPr marL="285750" indent="-285750">
              <a:spcBef>
                <a:spcPts val="600"/>
              </a:spcBef>
              <a:buFont typeface="Arial" panose="020B0604020202020204" pitchFamily="34" charset="0"/>
              <a:buChar char="•"/>
            </a:pPr>
            <a:r>
              <a:rPr lang="en-US" dirty="0"/>
              <a:t>IID sampling from assumed distributions.</a:t>
            </a:r>
          </a:p>
          <a:p>
            <a:pPr marL="285750" indent="-285750">
              <a:spcBef>
                <a:spcPts val="600"/>
              </a:spcBef>
              <a:buFont typeface="Arial" panose="020B0604020202020204" pitchFamily="34" charset="0"/>
              <a:buChar char="•"/>
            </a:pPr>
            <a:r>
              <a:rPr lang="en-US" dirty="0"/>
              <a:t>Slow, iterative learning.</a:t>
            </a:r>
          </a:p>
          <a:p>
            <a:pPr marL="285750" indent="-285750">
              <a:spcBef>
                <a:spcPts val="600"/>
              </a:spcBef>
              <a:buFont typeface="Arial" panose="020B0604020202020204" pitchFamily="34" charset="0"/>
              <a:buChar char="•"/>
            </a:pPr>
            <a:r>
              <a:rPr lang="en-US" dirty="0"/>
              <a:t>Large amounts of data.</a:t>
            </a:r>
          </a:p>
          <a:p>
            <a:pPr marL="285750" indent="-285750">
              <a:spcBef>
                <a:spcPts val="600"/>
              </a:spcBef>
              <a:buFont typeface="Arial" panose="020B0604020202020204" pitchFamily="34" charset="0"/>
              <a:buChar char="•"/>
            </a:pPr>
            <a:r>
              <a:rPr lang="en-US" dirty="0"/>
              <a:t>Specific tasks.</a:t>
            </a:r>
          </a:p>
        </p:txBody>
      </p:sp>
      <p:sp>
        <p:nvSpPr>
          <p:cNvPr id="5" name="TextBox 4">
            <a:extLst>
              <a:ext uri="{FF2B5EF4-FFF2-40B4-BE49-F238E27FC236}">
                <a16:creationId xmlns:a16="http://schemas.microsoft.com/office/drawing/2014/main" id="{1CC4FBBE-AFC3-4CC1-AED3-6F0BF801DFE3}"/>
              </a:ext>
            </a:extLst>
          </p:cNvPr>
          <p:cNvSpPr txBox="1"/>
          <p:nvPr/>
        </p:nvSpPr>
        <p:spPr>
          <a:xfrm>
            <a:off x="906206" y="3875466"/>
            <a:ext cx="7543800" cy="707886"/>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AI will undergo a great transformation in its priorities and approaches over the next 5-10 years.</a:t>
            </a:r>
          </a:p>
        </p:txBody>
      </p:sp>
      <p:sp>
        <p:nvSpPr>
          <p:cNvPr id="7" name="Text Box 2">
            <a:extLst>
              <a:ext uri="{FF2B5EF4-FFF2-40B4-BE49-F238E27FC236}">
                <a16:creationId xmlns:a16="http://schemas.microsoft.com/office/drawing/2014/main" id="{98491604-36B4-40D1-B3DD-56B9F02A6BBC}"/>
              </a:ext>
            </a:extLst>
          </p:cNvPr>
          <p:cNvSpPr txBox="1">
            <a:spLocks noChangeArrowheads="1"/>
          </p:cNvSpPr>
          <p:nvPr/>
        </p:nvSpPr>
        <p:spPr bwMode="auto">
          <a:xfrm>
            <a:off x="3276100" y="914400"/>
            <a:ext cx="2591800"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Path to AGI</a:t>
            </a:r>
          </a:p>
        </p:txBody>
      </p:sp>
      <p:sp>
        <p:nvSpPr>
          <p:cNvPr id="8" name="TextBox 7">
            <a:extLst>
              <a:ext uri="{FF2B5EF4-FFF2-40B4-BE49-F238E27FC236}">
                <a16:creationId xmlns:a16="http://schemas.microsoft.com/office/drawing/2014/main" id="{542986C6-17DF-4D21-B6F7-4B268390C59C}"/>
              </a:ext>
            </a:extLst>
          </p:cNvPr>
          <p:cNvSpPr txBox="1"/>
          <p:nvPr/>
        </p:nvSpPr>
        <p:spPr>
          <a:xfrm>
            <a:off x="993860" y="5565261"/>
            <a:ext cx="7368492" cy="400110"/>
          </a:xfrm>
          <a:prstGeom prst="rect">
            <a:avLst/>
          </a:prstGeom>
          <a:solidFill>
            <a:schemeClr val="accent3">
              <a:lumMod val="50000"/>
            </a:schemeClr>
          </a:solidFill>
        </p:spPr>
        <p:txBody>
          <a:bodyPr wrap="none" rtlCol="0">
            <a:spAutoFit/>
          </a:bodyPr>
          <a:lstStyle/>
          <a:p>
            <a:r>
              <a:rPr lang="en-US" sz="2000" b="1" dirty="0">
                <a:solidFill>
                  <a:schemeClr val="bg1"/>
                </a:solidFill>
                <a:cs typeface="Times New Roman" panose="02020603050405020304" pitchFamily="18" charset="0"/>
              </a:rPr>
              <a:t>Creating AGI = Creating a new species with totally different biology!</a:t>
            </a:r>
          </a:p>
        </p:txBody>
      </p:sp>
      <p:sp>
        <p:nvSpPr>
          <p:cNvPr id="2" name="TextBox 1">
            <a:extLst>
              <a:ext uri="{FF2B5EF4-FFF2-40B4-BE49-F238E27FC236}">
                <a16:creationId xmlns:a16="http://schemas.microsoft.com/office/drawing/2014/main" id="{D2553BB7-66F9-4302-BF7B-E1130EA407DC}"/>
              </a:ext>
            </a:extLst>
          </p:cNvPr>
          <p:cNvSpPr txBox="1"/>
          <p:nvPr/>
        </p:nvSpPr>
        <p:spPr>
          <a:xfrm>
            <a:off x="903467" y="5146490"/>
            <a:ext cx="3853106" cy="400110"/>
          </a:xfrm>
          <a:prstGeom prst="rect">
            <a:avLst/>
          </a:prstGeom>
          <a:noFill/>
        </p:spPr>
        <p:txBody>
          <a:bodyPr wrap="none" rtlCol="0">
            <a:spAutoFit/>
          </a:bodyPr>
          <a:lstStyle/>
          <a:p>
            <a:r>
              <a:rPr lang="en-US" sz="2000" b="1" u="sng" dirty="0">
                <a:solidFill>
                  <a:srgbClr val="FF0000"/>
                </a:solidFill>
                <a:cs typeface="Times New Roman" panose="02020603050405020304" pitchFamily="18" charset="0"/>
              </a:rPr>
              <a:t>An important fact to keep in mind:</a:t>
            </a:r>
          </a:p>
        </p:txBody>
      </p:sp>
    </p:spTree>
    <p:extLst>
      <p:ext uri="{BB962C8B-B14F-4D97-AF65-F5344CB8AC3E}">
        <p14:creationId xmlns:p14="http://schemas.microsoft.com/office/powerpoint/2010/main" val="435832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CD3353-ACB5-4737-B251-0BE23AACE9BB}"/>
              </a:ext>
            </a:extLst>
          </p:cNvPr>
          <p:cNvGrpSpPr/>
          <p:nvPr/>
        </p:nvGrpSpPr>
        <p:grpSpPr>
          <a:xfrm>
            <a:off x="6415168" y="2149653"/>
            <a:ext cx="637943" cy="666354"/>
            <a:chOff x="7681983" y="1392901"/>
            <a:chExt cx="1004816" cy="914400"/>
          </a:xfrm>
        </p:grpSpPr>
        <p:sp>
          <p:nvSpPr>
            <p:cNvPr id="3" name="Oval 2">
              <a:extLst>
                <a:ext uri="{FF2B5EF4-FFF2-40B4-BE49-F238E27FC236}">
                  <a16:creationId xmlns:a16="http://schemas.microsoft.com/office/drawing/2014/main" id="{66554C6C-8F68-4852-8D86-0C847015EA8C}"/>
                </a:ext>
              </a:extLst>
            </p:cNvPr>
            <p:cNvSpPr/>
            <p:nvPr/>
          </p:nvSpPr>
          <p:spPr>
            <a:xfrm>
              <a:off x="7681983" y="1392901"/>
              <a:ext cx="914400" cy="914400"/>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DB17C6B3-429A-47E9-B921-7673E15FD14D}"/>
                </a:ext>
              </a:extLst>
            </p:cNvPr>
            <p:cNvSpPr/>
            <p:nvPr/>
          </p:nvSpPr>
          <p:spPr>
            <a:xfrm rot="10800000">
              <a:off x="8497162" y="1739980"/>
              <a:ext cx="189637" cy="220235"/>
            </a:xfrm>
            <a:prstGeom prst="triangle">
              <a:avLst/>
            </a:prstGeom>
            <a:solidFill>
              <a:schemeClr val="tx1"/>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2832D345-C917-4A5C-8306-6418831752F9}"/>
              </a:ext>
            </a:extLst>
          </p:cNvPr>
          <p:cNvSpPr/>
          <p:nvPr/>
        </p:nvSpPr>
        <p:spPr>
          <a:xfrm>
            <a:off x="1308888" y="2071255"/>
            <a:ext cx="1416538" cy="771598"/>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E354D0-EA18-4B2C-B376-50AD9D02DC84}"/>
              </a:ext>
            </a:extLst>
          </p:cNvPr>
          <p:cNvSpPr txBox="1"/>
          <p:nvPr/>
        </p:nvSpPr>
        <p:spPr>
          <a:xfrm>
            <a:off x="1308888" y="2162592"/>
            <a:ext cx="1359877" cy="646331"/>
          </a:xfrm>
          <a:prstGeom prst="rect">
            <a:avLst/>
          </a:prstGeom>
          <a:noFill/>
        </p:spPr>
        <p:txBody>
          <a:bodyPr wrap="square" rtlCol="0">
            <a:spAutoFit/>
          </a:bodyPr>
          <a:lstStyle/>
          <a:p>
            <a:pPr algn="ctr"/>
            <a:r>
              <a:rPr lang="en-US" sz="1200" b="1" dirty="0">
                <a:cs typeface="Times New Roman" panose="02020603050405020304" pitchFamily="18" charset="0"/>
              </a:rPr>
              <a:t>Design a complex physical system (body)</a:t>
            </a:r>
          </a:p>
        </p:txBody>
      </p:sp>
      <p:sp>
        <p:nvSpPr>
          <p:cNvPr id="7" name="Rectangle 6">
            <a:extLst>
              <a:ext uri="{FF2B5EF4-FFF2-40B4-BE49-F238E27FC236}">
                <a16:creationId xmlns:a16="http://schemas.microsoft.com/office/drawing/2014/main" id="{EB6CBDA9-49FA-4770-8364-21E6FD24CDAD}"/>
              </a:ext>
            </a:extLst>
          </p:cNvPr>
          <p:cNvSpPr/>
          <p:nvPr/>
        </p:nvSpPr>
        <p:spPr>
          <a:xfrm>
            <a:off x="3292042" y="2071254"/>
            <a:ext cx="1416538" cy="771599"/>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4524FF-3939-43B1-A19E-93960C75C103}"/>
              </a:ext>
            </a:extLst>
          </p:cNvPr>
          <p:cNvSpPr txBox="1"/>
          <p:nvPr/>
        </p:nvSpPr>
        <p:spPr>
          <a:xfrm>
            <a:off x="3330771" y="2036334"/>
            <a:ext cx="1359877" cy="830997"/>
          </a:xfrm>
          <a:prstGeom prst="rect">
            <a:avLst/>
          </a:prstGeom>
          <a:noFill/>
          <a:ln>
            <a:noFill/>
          </a:ln>
        </p:spPr>
        <p:txBody>
          <a:bodyPr wrap="square" rtlCol="0">
            <a:spAutoFit/>
          </a:bodyPr>
          <a:lstStyle/>
          <a:p>
            <a:pPr algn="ctr"/>
            <a:r>
              <a:rPr lang="en-US" sz="1200" b="1" dirty="0">
                <a:cs typeface="Times New Roman" panose="02020603050405020304" pitchFamily="18" charset="0"/>
              </a:rPr>
              <a:t>Implement complex algorithms/NN for specific functions</a:t>
            </a:r>
          </a:p>
        </p:txBody>
      </p:sp>
      <p:sp>
        <p:nvSpPr>
          <p:cNvPr id="9" name="Rectangle 8">
            <a:extLst>
              <a:ext uri="{FF2B5EF4-FFF2-40B4-BE49-F238E27FC236}">
                <a16:creationId xmlns:a16="http://schemas.microsoft.com/office/drawing/2014/main" id="{10086486-DAB8-43C9-AD1B-03B0AD3ABC21}"/>
              </a:ext>
            </a:extLst>
          </p:cNvPr>
          <p:cNvSpPr/>
          <p:nvPr/>
        </p:nvSpPr>
        <p:spPr>
          <a:xfrm>
            <a:off x="5275196" y="2083914"/>
            <a:ext cx="1416538" cy="771599"/>
          </a:xfrm>
          <a:prstGeom prst="rect">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71E4DB-03BF-4081-B12A-3B578B1F64F4}"/>
              </a:ext>
            </a:extLst>
          </p:cNvPr>
          <p:cNvSpPr txBox="1"/>
          <p:nvPr/>
        </p:nvSpPr>
        <p:spPr>
          <a:xfrm>
            <a:off x="5275196" y="2149653"/>
            <a:ext cx="1359877" cy="646331"/>
          </a:xfrm>
          <a:prstGeom prst="rect">
            <a:avLst/>
          </a:prstGeom>
          <a:noFill/>
        </p:spPr>
        <p:txBody>
          <a:bodyPr wrap="square" rtlCol="0">
            <a:spAutoFit/>
          </a:bodyPr>
          <a:lstStyle/>
          <a:p>
            <a:pPr algn="ctr"/>
            <a:r>
              <a:rPr lang="en-US" sz="1200" b="1" dirty="0">
                <a:cs typeface="Times New Roman" panose="02020603050405020304" pitchFamily="18" charset="0"/>
              </a:rPr>
              <a:t>Optimize performance by learning on data</a:t>
            </a:r>
          </a:p>
        </p:txBody>
      </p:sp>
      <p:cxnSp>
        <p:nvCxnSpPr>
          <p:cNvPr id="11" name="Straight Arrow Connector 10">
            <a:extLst>
              <a:ext uri="{FF2B5EF4-FFF2-40B4-BE49-F238E27FC236}">
                <a16:creationId xmlns:a16="http://schemas.microsoft.com/office/drawing/2014/main" id="{BA3BC9FF-E12D-4AE4-85FE-F08D7A68BDF3}"/>
              </a:ext>
            </a:extLst>
          </p:cNvPr>
          <p:cNvCxnSpPr>
            <a:cxnSpLocks/>
            <a:stCxn id="7" idx="3"/>
            <a:endCxn id="9" idx="1"/>
          </p:cNvCxnSpPr>
          <p:nvPr/>
        </p:nvCxnSpPr>
        <p:spPr>
          <a:xfrm>
            <a:off x="4708580" y="2457053"/>
            <a:ext cx="566615" cy="12661"/>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853EFB-FA76-400F-B603-198E04D521D7}"/>
              </a:ext>
            </a:extLst>
          </p:cNvPr>
          <p:cNvCxnSpPr>
            <a:cxnSpLocks/>
            <a:stCxn id="5" idx="3"/>
            <a:endCxn id="7" idx="1"/>
          </p:cNvCxnSpPr>
          <p:nvPr/>
        </p:nvCxnSpPr>
        <p:spPr>
          <a:xfrm>
            <a:off x="2725427" y="2457053"/>
            <a:ext cx="566615" cy="0"/>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8B57EA-B88B-4045-99AC-CE561272F766}"/>
              </a:ext>
            </a:extLst>
          </p:cNvPr>
          <p:cNvSpPr txBox="1"/>
          <p:nvPr/>
        </p:nvSpPr>
        <p:spPr>
          <a:xfrm rot="5400000">
            <a:off x="6598657" y="2327832"/>
            <a:ext cx="2062488" cy="369332"/>
          </a:xfrm>
          <a:prstGeom prst="rect">
            <a:avLst/>
          </a:prstGeom>
          <a:noFill/>
        </p:spPr>
        <p:txBody>
          <a:bodyPr wrap="none" rtlCol="0">
            <a:spAutoFit/>
          </a:bodyPr>
          <a:lstStyle/>
          <a:p>
            <a:r>
              <a:rPr lang="en-US" b="1" dirty="0">
                <a:cs typeface="Times New Roman" panose="02020603050405020304" pitchFamily="18" charset="0"/>
              </a:rPr>
              <a:t>Shallow Adaptation</a:t>
            </a:r>
          </a:p>
        </p:txBody>
      </p:sp>
      <p:cxnSp>
        <p:nvCxnSpPr>
          <p:cNvPr id="14" name="Straight Arrow Connector 13">
            <a:extLst>
              <a:ext uri="{FF2B5EF4-FFF2-40B4-BE49-F238E27FC236}">
                <a16:creationId xmlns:a16="http://schemas.microsoft.com/office/drawing/2014/main" id="{92A11F8D-8F68-4514-8354-8A69EBB26407}"/>
              </a:ext>
            </a:extLst>
          </p:cNvPr>
          <p:cNvCxnSpPr/>
          <p:nvPr/>
        </p:nvCxnSpPr>
        <p:spPr>
          <a:xfrm>
            <a:off x="7258350" y="1871558"/>
            <a:ext cx="0" cy="971295"/>
          </a:xfrm>
          <a:prstGeom prst="straightConnector1">
            <a:avLst/>
          </a:prstGeom>
          <a:ln w="38100">
            <a:solidFill>
              <a:srgbClr val="0E223A"/>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E409A1B-75EE-476E-959A-0F2C8FAB3F8F}"/>
              </a:ext>
            </a:extLst>
          </p:cNvPr>
          <p:cNvSpPr/>
          <p:nvPr/>
        </p:nvSpPr>
        <p:spPr>
          <a:xfrm>
            <a:off x="1143000" y="1447800"/>
            <a:ext cx="6858000" cy="274320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lowchart: Multidocument 15">
            <a:extLst>
              <a:ext uri="{FF2B5EF4-FFF2-40B4-BE49-F238E27FC236}">
                <a16:creationId xmlns:a16="http://schemas.microsoft.com/office/drawing/2014/main" id="{21D5626B-8E3F-48CC-B4AF-6249C0688467}"/>
              </a:ext>
            </a:extLst>
          </p:cNvPr>
          <p:cNvSpPr/>
          <p:nvPr/>
        </p:nvSpPr>
        <p:spPr>
          <a:xfrm>
            <a:off x="5562600" y="3442855"/>
            <a:ext cx="959150" cy="623455"/>
          </a:xfrm>
          <a:prstGeom prst="flowChartMultidocument">
            <a:avLst/>
          </a:prstGeom>
          <a:solidFill>
            <a:schemeClr val="accent3">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42891C8-4C87-46FF-A0E8-F640893AD453}"/>
              </a:ext>
            </a:extLst>
          </p:cNvPr>
          <p:cNvCxnSpPr>
            <a:cxnSpLocks/>
            <a:endCxn id="9" idx="2"/>
          </p:cNvCxnSpPr>
          <p:nvPr/>
        </p:nvCxnSpPr>
        <p:spPr>
          <a:xfrm flipV="1">
            <a:off x="5983465" y="2855513"/>
            <a:ext cx="0" cy="587342"/>
          </a:xfrm>
          <a:prstGeom prst="straightConnector1">
            <a:avLst/>
          </a:prstGeom>
          <a:ln w="38100">
            <a:solidFill>
              <a:srgbClr val="0099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41765C-756C-4799-A92A-EA5BF2D14F1F}"/>
              </a:ext>
            </a:extLst>
          </p:cNvPr>
          <p:cNvSpPr txBox="1"/>
          <p:nvPr/>
        </p:nvSpPr>
        <p:spPr>
          <a:xfrm>
            <a:off x="5583894" y="3628673"/>
            <a:ext cx="742480" cy="251818"/>
          </a:xfrm>
          <a:prstGeom prst="rect">
            <a:avLst/>
          </a:prstGeom>
          <a:noFill/>
        </p:spPr>
        <p:txBody>
          <a:bodyPr wrap="square" rtlCol="0">
            <a:spAutoFit/>
          </a:bodyPr>
          <a:lstStyle/>
          <a:p>
            <a:pPr algn="ctr"/>
            <a:r>
              <a:rPr lang="en-US" sz="1400" b="1" dirty="0">
                <a:cs typeface="Times New Roman" panose="02020603050405020304" pitchFamily="18" charset="0"/>
              </a:rPr>
              <a:t>Data</a:t>
            </a:r>
          </a:p>
        </p:txBody>
      </p:sp>
      <p:sp>
        <p:nvSpPr>
          <p:cNvPr id="20" name="Text Box 2">
            <a:extLst>
              <a:ext uri="{FF2B5EF4-FFF2-40B4-BE49-F238E27FC236}">
                <a16:creationId xmlns:a16="http://schemas.microsoft.com/office/drawing/2014/main" id="{5B7767B9-64F5-4AB2-B027-E9A11AAD87D5}"/>
              </a:ext>
            </a:extLst>
          </p:cNvPr>
          <p:cNvSpPr txBox="1">
            <a:spLocks noChangeArrowheads="1"/>
          </p:cNvSpPr>
          <p:nvPr/>
        </p:nvSpPr>
        <p:spPr bwMode="auto">
          <a:xfrm>
            <a:off x="3150781" y="764565"/>
            <a:ext cx="311559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Shallow Adaptation</a:t>
            </a:r>
          </a:p>
        </p:txBody>
      </p:sp>
      <p:sp>
        <p:nvSpPr>
          <p:cNvPr id="22" name="TextBox 21">
            <a:extLst>
              <a:ext uri="{FF2B5EF4-FFF2-40B4-BE49-F238E27FC236}">
                <a16:creationId xmlns:a16="http://schemas.microsoft.com/office/drawing/2014/main" id="{12B0D479-A8B4-445C-A50B-715699D0E6FB}"/>
              </a:ext>
            </a:extLst>
          </p:cNvPr>
          <p:cNvSpPr txBox="1"/>
          <p:nvPr/>
        </p:nvSpPr>
        <p:spPr>
          <a:xfrm>
            <a:off x="762000" y="4376818"/>
            <a:ext cx="8041389" cy="2108269"/>
          </a:xfrm>
          <a:prstGeom prst="rect">
            <a:avLst/>
          </a:prstGeom>
          <a:noFill/>
        </p:spPr>
        <p:txBody>
          <a:bodyPr wrap="square" rtlCol="0">
            <a:spAutoFit/>
          </a:bodyPr>
          <a:lstStyle/>
          <a:p>
            <a:r>
              <a:rPr lang="en-US" dirty="0">
                <a:cs typeface="Times New Roman" panose="02020603050405020304" pitchFamily="18" charset="0"/>
              </a:rPr>
              <a:t>Most current AI systems use </a:t>
            </a:r>
            <a:r>
              <a:rPr lang="en-US" b="1" i="1" dirty="0">
                <a:solidFill>
                  <a:srgbClr val="FF0000"/>
                </a:solidFill>
                <a:cs typeface="Times New Roman" panose="02020603050405020304" pitchFamily="18" charset="0"/>
              </a:rPr>
              <a:t>shallow adaptation</a:t>
            </a:r>
            <a:r>
              <a:rPr lang="en-US" dirty="0">
                <a:cs typeface="Times New Roman" panose="02020603050405020304" pitchFamily="18" charset="0"/>
              </a:rPr>
              <a:t>: Learning specific tasks from data.  As a result, they are:</a:t>
            </a:r>
          </a:p>
          <a:p>
            <a:pPr marL="285750" indent="-285750">
              <a:spcBef>
                <a:spcPts val="600"/>
              </a:spcBef>
              <a:buFont typeface="Arial" panose="020B0604020202020204" pitchFamily="34" charset="0"/>
              <a:buChar char="•"/>
            </a:pPr>
            <a:r>
              <a:rPr lang="en-US" dirty="0">
                <a:cs typeface="Times New Roman" panose="02020603050405020304" pitchFamily="18" charset="0"/>
              </a:rPr>
              <a:t>Data. And computation-intensive</a:t>
            </a:r>
          </a:p>
          <a:p>
            <a:pPr marL="285750" indent="-285750">
              <a:buFont typeface="Arial" panose="020B0604020202020204" pitchFamily="34" charset="0"/>
              <a:buChar char="•"/>
            </a:pPr>
            <a:r>
              <a:rPr lang="en-US" dirty="0">
                <a:cs typeface="Times New Roman" panose="02020603050405020304" pitchFamily="18" charset="0"/>
              </a:rPr>
              <a:t>Task-specific and model-dependent</a:t>
            </a:r>
          </a:p>
          <a:p>
            <a:pPr marL="285750" indent="-285750">
              <a:buFont typeface="Arial" panose="020B0604020202020204" pitchFamily="34" charset="0"/>
              <a:buChar char="•"/>
            </a:pPr>
            <a:r>
              <a:rPr lang="en-US" dirty="0">
                <a:cs typeface="Times New Roman" panose="02020603050405020304" pitchFamily="18" charset="0"/>
              </a:rPr>
              <a:t>Ungrounded in reality (grounded in data)</a:t>
            </a:r>
          </a:p>
          <a:p>
            <a:pPr marL="285750" indent="-285750">
              <a:buFont typeface="Arial" panose="020B0604020202020204" pitchFamily="34" charset="0"/>
              <a:buChar char="•"/>
            </a:pPr>
            <a:r>
              <a:rPr lang="en-US" dirty="0">
                <a:cs typeface="Times New Roman" panose="02020603050405020304" pitchFamily="18" charset="0"/>
              </a:rPr>
              <a:t>Unable to learn continuously</a:t>
            </a:r>
          </a:p>
          <a:p>
            <a:pPr marL="285750" indent="-285750">
              <a:buFont typeface="Arial" panose="020B0604020202020204" pitchFamily="34" charset="0"/>
              <a:buChar char="•"/>
            </a:pPr>
            <a:r>
              <a:rPr lang="en-US" dirty="0">
                <a:cs typeface="Times New Roman" panose="02020603050405020304" pitchFamily="18" charset="0"/>
              </a:rPr>
              <a:t>Fragile in non-stationary situations</a:t>
            </a:r>
          </a:p>
        </p:txBody>
      </p:sp>
    </p:spTree>
    <p:extLst>
      <p:ext uri="{BB962C8B-B14F-4D97-AF65-F5344CB8AC3E}">
        <p14:creationId xmlns:p14="http://schemas.microsoft.com/office/powerpoint/2010/main" val="7052662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CD3353-ACB5-4737-B251-0BE23AACE9BB}"/>
              </a:ext>
            </a:extLst>
          </p:cNvPr>
          <p:cNvGrpSpPr/>
          <p:nvPr/>
        </p:nvGrpSpPr>
        <p:grpSpPr>
          <a:xfrm>
            <a:off x="6415168" y="2149653"/>
            <a:ext cx="637943" cy="666354"/>
            <a:chOff x="7681983" y="1392901"/>
            <a:chExt cx="1004816" cy="914400"/>
          </a:xfrm>
        </p:grpSpPr>
        <p:sp>
          <p:nvSpPr>
            <p:cNvPr id="3" name="Oval 2">
              <a:extLst>
                <a:ext uri="{FF2B5EF4-FFF2-40B4-BE49-F238E27FC236}">
                  <a16:creationId xmlns:a16="http://schemas.microsoft.com/office/drawing/2014/main" id="{66554C6C-8F68-4852-8D86-0C847015EA8C}"/>
                </a:ext>
              </a:extLst>
            </p:cNvPr>
            <p:cNvSpPr/>
            <p:nvPr/>
          </p:nvSpPr>
          <p:spPr>
            <a:xfrm>
              <a:off x="7681983" y="1392901"/>
              <a:ext cx="914400" cy="914400"/>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DB17C6B3-429A-47E9-B921-7673E15FD14D}"/>
                </a:ext>
              </a:extLst>
            </p:cNvPr>
            <p:cNvSpPr/>
            <p:nvPr/>
          </p:nvSpPr>
          <p:spPr>
            <a:xfrm rot="10800000">
              <a:off x="8497162" y="1739980"/>
              <a:ext cx="189637" cy="220235"/>
            </a:xfrm>
            <a:prstGeom prst="triangle">
              <a:avLst/>
            </a:prstGeom>
            <a:solidFill>
              <a:schemeClr val="tx1"/>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2832D345-C917-4A5C-8306-6418831752F9}"/>
              </a:ext>
            </a:extLst>
          </p:cNvPr>
          <p:cNvSpPr/>
          <p:nvPr/>
        </p:nvSpPr>
        <p:spPr>
          <a:xfrm>
            <a:off x="1308888" y="2071255"/>
            <a:ext cx="1416538" cy="771598"/>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E354D0-EA18-4B2C-B376-50AD9D02DC84}"/>
              </a:ext>
            </a:extLst>
          </p:cNvPr>
          <p:cNvSpPr txBox="1"/>
          <p:nvPr/>
        </p:nvSpPr>
        <p:spPr>
          <a:xfrm>
            <a:off x="1308888" y="2162592"/>
            <a:ext cx="1359877" cy="646331"/>
          </a:xfrm>
          <a:prstGeom prst="rect">
            <a:avLst/>
          </a:prstGeom>
          <a:noFill/>
        </p:spPr>
        <p:txBody>
          <a:bodyPr wrap="square" rtlCol="0">
            <a:spAutoFit/>
          </a:bodyPr>
          <a:lstStyle/>
          <a:p>
            <a:pPr algn="ctr"/>
            <a:r>
              <a:rPr lang="en-US" sz="1200" b="1" dirty="0">
                <a:cs typeface="Times New Roman" panose="02020603050405020304" pitchFamily="18" charset="0"/>
              </a:rPr>
              <a:t>Design a complex physical system (body)</a:t>
            </a:r>
          </a:p>
        </p:txBody>
      </p:sp>
      <p:sp>
        <p:nvSpPr>
          <p:cNvPr id="7" name="Rectangle 6">
            <a:extLst>
              <a:ext uri="{FF2B5EF4-FFF2-40B4-BE49-F238E27FC236}">
                <a16:creationId xmlns:a16="http://schemas.microsoft.com/office/drawing/2014/main" id="{EB6CBDA9-49FA-4770-8364-21E6FD24CDAD}"/>
              </a:ext>
            </a:extLst>
          </p:cNvPr>
          <p:cNvSpPr/>
          <p:nvPr/>
        </p:nvSpPr>
        <p:spPr>
          <a:xfrm>
            <a:off x="3292042" y="2071254"/>
            <a:ext cx="1416538" cy="771599"/>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4524FF-3939-43B1-A19E-93960C75C103}"/>
              </a:ext>
            </a:extLst>
          </p:cNvPr>
          <p:cNvSpPr txBox="1"/>
          <p:nvPr/>
        </p:nvSpPr>
        <p:spPr>
          <a:xfrm>
            <a:off x="3330771" y="2036334"/>
            <a:ext cx="1359877" cy="830997"/>
          </a:xfrm>
          <a:prstGeom prst="rect">
            <a:avLst/>
          </a:prstGeom>
          <a:noFill/>
          <a:ln>
            <a:noFill/>
          </a:ln>
        </p:spPr>
        <p:txBody>
          <a:bodyPr wrap="square" rtlCol="0">
            <a:spAutoFit/>
          </a:bodyPr>
          <a:lstStyle/>
          <a:p>
            <a:pPr algn="ctr"/>
            <a:r>
              <a:rPr lang="en-US" sz="1200" b="1" dirty="0">
                <a:cs typeface="Times New Roman" panose="02020603050405020304" pitchFamily="18" charset="0"/>
              </a:rPr>
              <a:t>Implement complex algorithms/NN for specific functions</a:t>
            </a:r>
          </a:p>
        </p:txBody>
      </p:sp>
      <p:sp>
        <p:nvSpPr>
          <p:cNvPr id="9" name="Rectangle 8">
            <a:extLst>
              <a:ext uri="{FF2B5EF4-FFF2-40B4-BE49-F238E27FC236}">
                <a16:creationId xmlns:a16="http://schemas.microsoft.com/office/drawing/2014/main" id="{10086486-DAB8-43C9-AD1B-03B0AD3ABC21}"/>
              </a:ext>
            </a:extLst>
          </p:cNvPr>
          <p:cNvSpPr/>
          <p:nvPr/>
        </p:nvSpPr>
        <p:spPr>
          <a:xfrm>
            <a:off x="5275196" y="2083914"/>
            <a:ext cx="1416538" cy="771599"/>
          </a:xfrm>
          <a:prstGeom prst="rect">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71E4DB-03BF-4081-B12A-3B578B1F64F4}"/>
              </a:ext>
            </a:extLst>
          </p:cNvPr>
          <p:cNvSpPr txBox="1"/>
          <p:nvPr/>
        </p:nvSpPr>
        <p:spPr>
          <a:xfrm>
            <a:off x="5275196" y="2149653"/>
            <a:ext cx="1359877" cy="646331"/>
          </a:xfrm>
          <a:prstGeom prst="rect">
            <a:avLst/>
          </a:prstGeom>
          <a:noFill/>
        </p:spPr>
        <p:txBody>
          <a:bodyPr wrap="square" rtlCol="0">
            <a:spAutoFit/>
          </a:bodyPr>
          <a:lstStyle/>
          <a:p>
            <a:pPr algn="ctr"/>
            <a:r>
              <a:rPr lang="en-US" sz="1200" b="1" dirty="0">
                <a:cs typeface="Times New Roman" panose="02020603050405020304" pitchFamily="18" charset="0"/>
              </a:rPr>
              <a:t>Optimize performance by learning on data</a:t>
            </a:r>
          </a:p>
        </p:txBody>
      </p:sp>
      <p:cxnSp>
        <p:nvCxnSpPr>
          <p:cNvPr id="11" name="Straight Arrow Connector 10">
            <a:extLst>
              <a:ext uri="{FF2B5EF4-FFF2-40B4-BE49-F238E27FC236}">
                <a16:creationId xmlns:a16="http://schemas.microsoft.com/office/drawing/2014/main" id="{BA3BC9FF-E12D-4AE4-85FE-F08D7A68BDF3}"/>
              </a:ext>
            </a:extLst>
          </p:cNvPr>
          <p:cNvCxnSpPr>
            <a:cxnSpLocks/>
            <a:stCxn id="7" idx="3"/>
            <a:endCxn id="9" idx="1"/>
          </p:cNvCxnSpPr>
          <p:nvPr/>
        </p:nvCxnSpPr>
        <p:spPr>
          <a:xfrm>
            <a:off x="4708580" y="2457053"/>
            <a:ext cx="566615" cy="12661"/>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853EFB-FA76-400F-B603-198E04D521D7}"/>
              </a:ext>
            </a:extLst>
          </p:cNvPr>
          <p:cNvCxnSpPr>
            <a:cxnSpLocks/>
            <a:stCxn id="5" idx="3"/>
            <a:endCxn id="7" idx="1"/>
          </p:cNvCxnSpPr>
          <p:nvPr/>
        </p:nvCxnSpPr>
        <p:spPr>
          <a:xfrm>
            <a:off x="2725427" y="2457053"/>
            <a:ext cx="566615" cy="0"/>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8B57EA-B88B-4045-99AC-CE561272F766}"/>
              </a:ext>
            </a:extLst>
          </p:cNvPr>
          <p:cNvSpPr txBox="1"/>
          <p:nvPr/>
        </p:nvSpPr>
        <p:spPr>
          <a:xfrm rot="5400000">
            <a:off x="6598657" y="2327832"/>
            <a:ext cx="2062488" cy="369332"/>
          </a:xfrm>
          <a:prstGeom prst="rect">
            <a:avLst/>
          </a:prstGeom>
          <a:noFill/>
        </p:spPr>
        <p:txBody>
          <a:bodyPr wrap="none" rtlCol="0">
            <a:spAutoFit/>
          </a:bodyPr>
          <a:lstStyle/>
          <a:p>
            <a:r>
              <a:rPr lang="en-US" b="1" dirty="0">
                <a:cs typeface="Times New Roman" panose="02020603050405020304" pitchFamily="18" charset="0"/>
              </a:rPr>
              <a:t>Shallow Adaptation</a:t>
            </a:r>
          </a:p>
        </p:txBody>
      </p:sp>
      <p:cxnSp>
        <p:nvCxnSpPr>
          <p:cNvPr id="14" name="Straight Arrow Connector 13">
            <a:extLst>
              <a:ext uri="{FF2B5EF4-FFF2-40B4-BE49-F238E27FC236}">
                <a16:creationId xmlns:a16="http://schemas.microsoft.com/office/drawing/2014/main" id="{92A11F8D-8F68-4514-8354-8A69EBB26407}"/>
              </a:ext>
            </a:extLst>
          </p:cNvPr>
          <p:cNvCxnSpPr/>
          <p:nvPr/>
        </p:nvCxnSpPr>
        <p:spPr>
          <a:xfrm>
            <a:off x="7258350" y="1871558"/>
            <a:ext cx="0" cy="971295"/>
          </a:xfrm>
          <a:prstGeom prst="straightConnector1">
            <a:avLst/>
          </a:prstGeom>
          <a:ln w="38100">
            <a:solidFill>
              <a:srgbClr val="0E223A"/>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E409A1B-75EE-476E-959A-0F2C8FAB3F8F}"/>
              </a:ext>
            </a:extLst>
          </p:cNvPr>
          <p:cNvSpPr/>
          <p:nvPr/>
        </p:nvSpPr>
        <p:spPr>
          <a:xfrm>
            <a:off x="1143000" y="1447800"/>
            <a:ext cx="6858000" cy="274320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lowchart: Multidocument 15">
            <a:extLst>
              <a:ext uri="{FF2B5EF4-FFF2-40B4-BE49-F238E27FC236}">
                <a16:creationId xmlns:a16="http://schemas.microsoft.com/office/drawing/2014/main" id="{21D5626B-8E3F-48CC-B4AF-6249C0688467}"/>
              </a:ext>
            </a:extLst>
          </p:cNvPr>
          <p:cNvSpPr/>
          <p:nvPr/>
        </p:nvSpPr>
        <p:spPr>
          <a:xfrm>
            <a:off x="5562600" y="3442855"/>
            <a:ext cx="959150" cy="623455"/>
          </a:xfrm>
          <a:prstGeom prst="flowChartMultidocument">
            <a:avLst/>
          </a:prstGeom>
          <a:solidFill>
            <a:schemeClr val="accent3">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42891C8-4C87-46FF-A0E8-F640893AD453}"/>
              </a:ext>
            </a:extLst>
          </p:cNvPr>
          <p:cNvCxnSpPr>
            <a:cxnSpLocks/>
            <a:endCxn id="9" idx="2"/>
          </p:cNvCxnSpPr>
          <p:nvPr/>
        </p:nvCxnSpPr>
        <p:spPr>
          <a:xfrm flipV="1">
            <a:off x="5983465" y="2855513"/>
            <a:ext cx="0" cy="587342"/>
          </a:xfrm>
          <a:prstGeom prst="straightConnector1">
            <a:avLst/>
          </a:prstGeom>
          <a:ln w="38100">
            <a:solidFill>
              <a:srgbClr val="0099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41765C-756C-4799-A92A-EA5BF2D14F1F}"/>
              </a:ext>
            </a:extLst>
          </p:cNvPr>
          <p:cNvSpPr txBox="1"/>
          <p:nvPr/>
        </p:nvSpPr>
        <p:spPr>
          <a:xfrm>
            <a:off x="5583894" y="3628673"/>
            <a:ext cx="742480" cy="251818"/>
          </a:xfrm>
          <a:prstGeom prst="rect">
            <a:avLst/>
          </a:prstGeom>
          <a:noFill/>
        </p:spPr>
        <p:txBody>
          <a:bodyPr wrap="square" rtlCol="0">
            <a:spAutoFit/>
          </a:bodyPr>
          <a:lstStyle/>
          <a:p>
            <a:pPr algn="ctr"/>
            <a:r>
              <a:rPr lang="en-US" sz="1400" b="1" dirty="0">
                <a:cs typeface="Times New Roman" panose="02020603050405020304" pitchFamily="18" charset="0"/>
              </a:rPr>
              <a:t>Data</a:t>
            </a:r>
          </a:p>
        </p:txBody>
      </p:sp>
      <p:sp>
        <p:nvSpPr>
          <p:cNvPr id="20" name="Text Box 2">
            <a:extLst>
              <a:ext uri="{FF2B5EF4-FFF2-40B4-BE49-F238E27FC236}">
                <a16:creationId xmlns:a16="http://schemas.microsoft.com/office/drawing/2014/main" id="{5B7767B9-64F5-4AB2-B027-E9A11AAD87D5}"/>
              </a:ext>
            </a:extLst>
          </p:cNvPr>
          <p:cNvSpPr txBox="1">
            <a:spLocks noChangeArrowheads="1"/>
          </p:cNvSpPr>
          <p:nvPr/>
        </p:nvSpPr>
        <p:spPr bwMode="auto">
          <a:xfrm>
            <a:off x="3150781" y="764565"/>
            <a:ext cx="311559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Shallow Adaptation</a:t>
            </a:r>
          </a:p>
        </p:txBody>
      </p:sp>
      <p:sp>
        <p:nvSpPr>
          <p:cNvPr id="22" name="TextBox 21">
            <a:extLst>
              <a:ext uri="{FF2B5EF4-FFF2-40B4-BE49-F238E27FC236}">
                <a16:creationId xmlns:a16="http://schemas.microsoft.com/office/drawing/2014/main" id="{12B0D479-A8B4-445C-A50B-715699D0E6FB}"/>
              </a:ext>
            </a:extLst>
          </p:cNvPr>
          <p:cNvSpPr txBox="1"/>
          <p:nvPr/>
        </p:nvSpPr>
        <p:spPr>
          <a:xfrm>
            <a:off x="762000" y="4376818"/>
            <a:ext cx="8041389" cy="2108269"/>
          </a:xfrm>
          <a:prstGeom prst="rect">
            <a:avLst/>
          </a:prstGeom>
          <a:noFill/>
        </p:spPr>
        <p:txBody>
          <a:bodyPr wrap="square" rtlCol="0">
            <a:spAutoFit/>
          </a:bodyPr>
          <a:lstStyle/>
          <a:p>
            <a:r>
              <a:rPr lang="en-US" dirty="0">
                <a:cs typeface="Times New Roman" panose="02020603050405020304" pitchFamily="18" charset="0"/>
              </a:rPr>
              <a:t>Most current AI systems use </a:t>
            </a:r>
            <a:r>
              <a:rPr lang="en-US" b="1" i="1" dirty="0">
                <a:solidFill>
                  <a:srgbClr val="FF0000"/>
                </a:solidFill>
                <a:cs typeface="Times New Roman" panose="02020603050405020304" pitchFamily="18" charset="0"/>
              </a:rPr>
              <a:t>shallow adaptation</a:t>
            </a:r>
            <a:r>
              <a:rPr lang="en-US" dirty="0">
                <a:cs typeface="Times New Roman" panose="02020603050405020304" pitchFamily="18" charset="0"/>
              </a:rPr>
              <a:t>: Learning specific tasks from data.  As a result, they are:</a:t>
            </a:r>
          </a:p>
          <a:p>
            <a:pPr marL="285750" indent="-285750">
              <a:spcBef>
                <a:spcPts val="600"/>
              </a:spcBef>
              <a:buFont typeface="Arial" panose="020B0604020202020204" pitchFamily="34" charset="0"/>
              <a:buChar char="•"/>
            </a:pPr>
            <a:r>
              <a:rPr lang="en-US" dirty="0">
                <a:cs typeface="Times New Roman" panose="02020603050405020304" pitchFamily="18" charset="0"/>
              </a:rPr>
              <a:t>Data- and computation-intensive</a:t>
            </a:r>
          </a:p>
          <a:p>
            <a:pPr marL="285750" indent="-285750">
              <a:buFont typeface="Arial" panose="020B0604020202020204" pitchFamily="34" charset="0"/>
              <a:buChar char="•"/>
            </a:pPr>
            <a:r>
              <a:rPr lang="en-US" dirty="0">
                <a:cs typeface="Times New Roman" panose="02020603050405020304" pitchFamily="18" charset="0"/>
              </a:rPr>
              <a:t>Task-specific and model-dependent</a:t>
            </a:r>
          </a:p>
          <a:p>
            <a:pPr marL="285750" indent="-285750">
              <a:buFont typeface="Arial" panose="020B0604020202020204" pitchFamily="34" charset="0"/>
              <a:buChar char="•"/>
            </a:pPr>
            <a:r>
              <a:rPr lang="en-US" dirty="0">
                <a:cs typeface="Times New Roman" panose="02020603050405020304" pitchFamily="18" charset="0"/>
              </a:rPr>
              <a:t>Ungrounded in reality (grounded in data)</a:t>
            </a:r>
          </a:p>
          <a:p>
            <a:pPr marL="285750" indent="-285750">
              <a:buFont typeface="Arial" panose="020B0604020202020204" pitchFamily="34" charset="0"/>
              <a:buChar char="•"/>
            </a:pPr>
            <a:r>
              <a:rPr lang="en-US" dirty="0">
                <a:cs typeface="Times New Roman" panose="02020603050405020304" pitchFamily="18" charset="0"/>
              </a:rPr>
              <a:t>Unable to learn continuously</a:t>
            </a:r>
          </a:p>
          <a:p>
            <a:pPr marL="285750" indent="-285750">
              <a:buFont typeface="Arial" panose="020B0604020202020204" pitchFamily="34" charset="0"/>
              <a:buChar char="•"/>
            </a:pPr>
            <a:r>
              <a:rPr lang="en-US" dirty="0">
                <a:cs typeface="Times New Roman" panose="02020603050405020304" pitchFamily="18" charset="0"/>
              </a:rPr>
              <a:t>Fragile in non-stationary situations</a:t>
            </a:r>
          </a:p>
        </p:txBody>
      </p:sp>
      <p:sp>
        <p:nvSpPr>
          <p:cNvPr id="18" name="TextBox 17">
            <a:extLst>
              <a:ext uri="{FF2B5EF4-FFF2-40B4-BE49-F238E27FC236}">
                <a16:creationId xmlns:a16="http://schemas.microsoft.com/office/drawing/2014/main" id="{DA8FD515-964C-463F-B299-363CB6E1D82C}"/>
              </a:ext>
            </a:extLst>
          </p:cNvPr>
          <p:cNvSpPr txBox="1"/>
          <p:nvPr/>
        </p:nvSpPr>
        <p:spPr>
          <a:xfrm>
            <a:off x="5275195" y="5333577"/>
            <a:ext cx="1523999" cy="923330"/>
          </a:xfrm>
          <a:prstGeom prst="rect">
            <a:avLst/>
          </a:prstGeom>
          <a:noFill/>
        </p:spPr>
        <p:txBody>
          <a:bodyPr wrap="square" rtlCol="0">
            <a:spAutoFit/>
          </a:bodyPr>
          <a:lstStyle/>
          <a:p>
            <a:r>
              <a:rPr lang="en-US" dirty="0">
                <a:solidFill>
                  <a:srgbClr val="FF0000"/>
                </a:solidFill>
                <a:cs typeface="Times New Roman" panose="02020603050405020304" pitchFamily="18" charset="0"/>
              </a:rPr>
              <a:t>Unsuitable for natural intelligence</a:t>
            </a:r>
          </a:p>
        </p:txBody>
      </p:sp>
      <p:sp>
        <p:nvSpPr>
          <p:cNvPr id="21" name="Right Brace 20">
            <a:extLst>
              <a:ext uri="{FF2B5EF4-FFF2-40B4-BE49-F238E27FC236}">
                <a16:creationId xmlns:a16="http://schemas.microsoft.com/office/drawing/2014/main" id="{FCA8DCF9-AA3B-4FB8-91AF-3F682761373A}"/>
              </a:ext>
            </a:extLst>
          </p:cNvPr>
          <p:cNvSpPr/>
          <p:nvPr/>
        </p:nvSpPr>
        <p:spPr>
          <a:xfrm>
            <a:off x="4920870" y="5105399"/>
            <a:ext cx="260730" cy="1379687"/>
          </a:xfrm>
          <a:prstGeom prst="rightBrace">
            <a:avLst>
              <a:gd name="adj1" fmla="val 50862"/>
              <a:gd name="adj2" fmla="val 50000"/>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4724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B98ADB-924C-4A7B-9704-920773C77A81}"/>
              </a:ext>
            </a:extLst>
          </p:cNvPr>
          <p:cNvSpPr/>
          <p:nvPr/>
        </p:nvSpPr>
        <p:spPr>
          <a:xfrm>
            <a:off x="2807887" y="3094347"/>
            <a:ext cx="2365764" cy="3079984"/>
          </a:xfrm>
          <a:prstGeom prst="rect">
            <a:avLst/>
          </a:prstGeom>
          <a:solidFill>
            <a:schemeClr val="accent5">
              <a:lumMod val="20000"/>
              <a:lumOff val="80000"/>
            </a:schemeClr>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B2A7F75-6BC5-4270-8771-3555E0E53AF1}"/>
              </a:ext>
            </a:extLst>
          </p:cNvPr>
          <p:cNvSpPr/>
          <p:nvPr/>
        </p:nvSpPr>
        <p:spPr>
          <a:xfrm>
            <a:off x="4183667" y="3448756"/>
            <a:ext cx="720436" cy="722489"/>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34190F0-483E-4C94-99E8-30D97D805909}"/>
              </a:ext>
            </a:extLst>
          </p:cNvPr>
          <p:cNvSpPr/>
          <p:nvPr/>
        </p:nvSpPr>
        <p:spPr>
          <a:xfrm>
            <a:off x="4217155" y="1847890"/>
            <a:ext cx="720436" cy="722489"/>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858E8BDC-34F3-448B-B44D-158C2B6705FA}"/>
              </a:ext>
            </a:extLst>
          </p:cNvPr>
          <p:cNvSpPr/>
          <p:nvPr/>
        </p:nvSpPr>
        <p:spPr>
          <a:xfrm rot="21261817">
            <a:off x="4858615" y="2122136"/>
            <a:ext cx="156999" cy="157604"/>
          </a:xfrm>
          <a:prstGeom prst="triangle">
            <a:avLst/>
          </a:prstGeom>
          <a:solidFill>
            <a:schemeClr val="tx1"/>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65EDF1FA-A9E3-438D-A978-42C702FBD9C3}"/>
              </a:ext>
            </a:extLst>
          </p:cNvPr>
          <p:cNvSpPr/>
          <p:nvPr/>
        </p:nvSpPr>
        <p:spPr>
          <a:xfrm rot="21261817">
            <a:off x="4818295" y="3708251"/>
            <a:ext cx="156999" cy="157604"/>
          </a:xfrm>
          <a:prstGeom prst="triangle">
            <a:avLst/>
          </a:prstGeom>
          <a:solidFill>
            <a:schemeClr val="tx1"/>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DDC1ACE8-C677-4E23-BA91-8DB39810D32D}"/>
              </a:ext>
            </a:extLst>
          </p:cNvPr>
          <p:cNvSpPr/>
          <p:nvPr/>
        </p:nvSpPr>
        <p:spPr>
          <a:xfrm rot="21261817">
            <a:off x="4858615" y="5174304"/>
            <a:ext cx="156999" cy="157604"/>
          </a:xfrm>
          <a:prstGeom prst="triangle">
            <a:avLst/>
          </a:prstGeom>
          <a:solidFill>
            <a:schemeClr val="tx1"/>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F7F43DC-A842-4C27-8CAB-5387BD3F5F6E}"/>
              </a:ext>
            </a:extLst>
          </p:cNvPr>
          <p:cNvSpPr/>
          <p:nvPr/>
        </p:nvSpPr>
        <p:spPr>
          <a:xfrm>
            <a:off x="4222753" y="4902898"/>
            <a:ext cx="720436" cy="722489"/>
          </a:xfrm>
          <a:prstGeom prst="ellipse">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F86640-79FA-4D25-A61D-DCEDD8131016}"/>
              </a:ext>
            </a:extLst>
          </p:cNvPr>
          <p:cNvSpPr txBox="1"/>
          <p:nvPr/>
        </p:nvSpPr>
        <p:spPr>
          <a:xfrm>
            <a:off x="432205" y="1736846"/>
            <a:ext cx="1440873" cy="1261884"/>
          </a:xfrm>
          <a:prstGeom prst="rect">
            <a:avLst/>
          </a:prstGeom>
          <a:solidFill>
            <a:schemeClr val="bg1"/>
          </a:solidFill>
          <a:ln w="19050">
            <a:solidFill>
              <a:schemeClr val="tx1"/>
            </a:solidFill>
          </a:ln>
        </p:spPr>
        <p:txBody>
          <a:bodyPr wrap="square" rtlCol="0">
            <a:spAutoFit/>
          </a:bodyPr>
          <a:lstStyle/>
          <a:p>
            <a:pPr algn="ctr"/>
            <a:endParaRPr lang="en-US" sz="1400" b="1" dirty="0">
              <a:cs typeface="Times New Roman" panose="02020603050405020304" pitchFamily="18" charset="0"/>
            </a:endParaRPr>
          </a:p>
          <a:p>
            <a:pPr algn="ctr"/>
            <a:r>
              <a:rPr lang="en-US" sz="1200" b="1" dirty="0">
                <a:cs typeface="Times New Roman" panose="02020603050405020304" pitchFamily="18" charset="0"/>
              </a:rPr>
              <a:t>Start with a simple network of networks physical system</a:t>
            </a:r>
          </a:p>
          <a:p>
            <a:pPr algn="ctr"/>
            <a:endParaRPr lang="en-US" sz="1400" b="1" dirty="0">
              <a:cs typeface="Times New Roman" panose="02020603050405020304" pitchFamily="18" charset="0"/>
            </a:endParaRPr>
          </a:p>
        </p:txBody>
      </p:sp>
      <p:sp>
        <p:nvSpPr>
          <p:cNvPr id="11" name="Rectangle 10">
            <a:extLst>
              <a:ext uri="{FF2B5EF4-FFF2-40B4-BE49-F238E27FC236}">
                <a16:creationId xmlns:a16="http://schemas.microsoft.com/office/drawing/2014/main" id="{225017AD-D12C-4819-8B7E-63870DC8BBF9}"/>
              </a:ext>
            </a:extLst>
          </p:cNvPr>
          <p:cNvSpPr/>
          <p:nvPr/>
        </p:nvSpPr>
        <p:spPr>
          <a:xfrm>
            <a:off x="3002732" y="1723606"/>
            <a:ext cx="1500909" cy="948408"/>
          </a:xfrm>
          <a:prstGeom prst="rect">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418068-A84A-4EAE-9524-E54B64F9D5B0}"/>
              </a:ext>
            </a:extLst>
          </p:cNvPr>
          <p:cNvSpPr txBox="1"/>
          <p:nvPr/>
        </p:nvSpPr>
        <p:spPr>
          <a:xfrm>
            <a:off x="3014189" y="1689978"/>
            <a:ext cx="1440873" cy="1015663"/>
          </a:xfrm>
          <a:prstGeom prst="rect">
            <a:avLst/>
          </a:prstGeom>
          <a:noFill/>
          <a:ln>
            <a:noFill/>
          </a:ln>
        </p:spPr>
        <p:txBody>
          <a:bodyPr wrap="square" rtlCol="0">
            <a:spAutoFit/>
          </a:bodyPr>
          <a:lstStyle/>
          <a:p>
            <a:pPr algn="ctr"/>
            <a:r>
              <a:rPr lang="en-US" sz="1200" b="1" dirty="0">
                <a:solidFill>
                  <a:srgbClr val="C00000"/>
                </a:solidFill>
                <a:cs typeface="Times New Roman" panose="02020603050405020304" pitchFamily="18" charset="0"/>
              </a:rPr>
              <a:t>Evolution</a:t>
            </a:r>
          </a:p>
          <a:p>
            <a:pPr algn="ctr"/>
            <a:r>
              <a:rPr lang="en-US" sz="1200" b="1" dirty="0">
                <a:cs typeface="Times New Roman" panose="02020603050405020304" pitchFamily="18" charset="0"/>
              </a:rPr>
              <a:t>Complexify the design by adding and modifying modules</a:t>
            </a:r>
          </a:p>
        </p:txBody>
      </p:sp>
      <p:sp>
        <p:nvSpPr>
          <p:cNvPr id="13" name="Rectangle 12">
            <a:extLst>
              <a:ext uri="{FF2B5EF4-FFF2-40B4-BE49-F238E27FC236}">
                <a16:creationId xmlns:a16="http://schemas.microsoft.com/office/drawing/2014/main" id="{349C0244-98F6-43D9-A59A-BAF6FFB7A126}"/>
              </a:ext>
            </a:extLst>
          </p:cNvPr>
          <p:cNvSpPr/>
          <p:nvPr/>
        </p:nvSpPr>
        <p:spPr>
          <a:xfrm>
            <a:off x="3025726" y="3361972"/>
            <a:ext cx="1500909" cy="925759"/>
          </a:xfrm>
          <a:prstGeom prst="rect">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A485664-F28C-4F80-AA7E-3843EE8CE4C5}"/>
              </a:ext>
            </a:extLst>
          </p:cNvPr>
          <p:cNvSpPr txBox="1"/>
          <p:nvPr/>
        </p:nvSpPr>
        <p:spPr>
          <a:xfrm>
            <a:off x="3046985" y="3432105"/>
            <a:ext cx="1440873" cy="830997"/>
          </a:xfrm>
          <a:prstGeom prst="rect">
            <a:avLst/>
          </a:prstGeom>
          <a:noFill/>
        </p:spPr>
        <p:txBody>
          <a:bodyPr wrap="square" rtlCol="0">
            <a:spAutoFit/>
          </a:bodyPr>
          <a:lstStyle/>
          <a:p>
            <a:pPr algn="ctr"/>
            <a:r>
              <a:rPr lang="en-US" sz="1200" b="1" dirty="0">
                <a:solidFill>
                  <a:srgbClr val="C00000"/>
                </a:solidFill>
                <a:cs typeface="Times New Roman" panose="02020603050405020304" pitchFamily="18" charset="0"/>
              </a:rPr>
              <a:t>Development</a:t>
            </a:r>
          </a:p>
          <a:p>
            <a:pPr algn="ctr"/>
            <a:r>
              <a:rPr lang="en-US" sz="1200" b="1" dirty="0">
                <a:cs typeface="Times New Roman" panose="02020603050405020304" pitchFamily="18" charset="0"/>
              </a:rPr>
              <a:t>Release more degrees of freedom in stages</a:t>
            </a:r>
          </a:p>
        </p:txBody>
      </p:sp>
      <p:sp>
        <p:nvSpPr>
          <p:cNvPr id="15" name="Rectangle 14">
            <a:extLst>
              <a:ext uri="{FF2B5EF4-FFF2-40B4-BE49-F238E27FC236}">
                <a16:creationId xmlns:a16="http://schemas.microsoft.com/office/drawing/2014/main" id="{C9FE80C6-6C3F-4D6A-BAA0-63F7A343F72F}"/>
              </a:ext>
            </a:extLst>
          </p:cNvPr>
          <p:cNvSpPr/>
          <p:nvPr/>
        </p:nvSpPr>
        <p:spPr>
          <a:xfrm>
            <a:off x="3036380" y="4812587"/>
            <a:ext cx="1500909" cy="925759"/>
          </a:xfrm>
          <a:prstGeom prst="rect">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98AE6F-80CE-4067-8379-F3F47E1E7A98}"/>
              </a:ext>
            </a:extLst>
          </p:cNvPr>
          <p:cNvSpPr txBox="1"/>
          <p:nvPr/>
        </p:nvSpPr>
        <p:spPr>
          <a:xfrm>
            <a:off x="2991245" y="4858408"/>
            <a:ext cx="1586128" cy="830997"/>
          </a:xfrm>
          <a:prstGeom prst="rect">
            <a:avLst/>
          </a:prstGeom>
          <a:noFill/>
        </p:spPr>
        <p:txBody>
          <a:bodyPr wrap="square" rtlCol="0">
            <a:spAutoFit/>
          </a:bodyPr>
          <a:lstStyle/>
          <a:p>
            <a:pPr algn="ctr"/>
            <a:r>
              <a:rPr lang="en-US" sz="1200" b="1" dirty="0">
                <a:solidFill>
                  <a:srgbClr val="C00000"/>
                </a:solidFill>
                <a:cs typeface="Times New Roman" panose="02020603050405020304" pitchFamily="18" charset="0"/>
              </a:rPr>
              <a:t>Learning</a:t>
            </a:r>
          </a:p>
          <a:p>
            <a:pPr algn="ctr"/>
            <a:r>
              <a:rPr lang="en-US" sz="1200" b="1" dirty="0">
                <a:cs typeface="Times New Roman" panose="02020603050405020304" pitchFamily="18" charset="0"/>
              </a:rPr>
              <a:t>Learn by building on previous learning via experience</a:t>
            </a:r>
          </a:p>
        </p:txBody>
      </p:sp>
      <p:cxnSp>
        <p:nvCxnSpPr>
          <p:cNvPr id="17" name="Straight Arrow Connector 16">
            <a:extLst>
              <a:ext uri="{FF2B5EF4-FFF2-40B4-BE49-F238E27FC236}">
                <a16:creationId xmlns:a16="http://schemas.microsoft.com/office/drawing/2014/main" id="{77E4D299-479C-444B-AEA3-1392F2497167}"/>
              </a:ext>
            </a:extLst>
          </p:cNvPr>
          <p:cNvCxnSpPr>
            <a:cxnSpLocks/>
          </p:cNvCxnSpPr>
          <p:nvPr/>
        </p:nvCxnSpPr>
        <p:spPr>
          <a:xfrm>
            <a:off x="1873078" y="2197809"/>
            <a:ext cx="1129654" cy="3"/>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AEE07B8-F864-428B-8E1B-2E82A040DB4E}"/>
              </a:ext>
            </a:extLst>
          </p:cNvPr>
          <p:cNvCxnSpPr>
            <a:cxnSpLocks/>
            <a:stCxn id="11" idx="2"/>
            <a:endCxn id="13" idx="0"/>
          </p:cNvCxnSpPr>
          <p:nvPr/>
        </p:nvCxnSpPr>
        <p:spPr>
          <a:xfrm>
            <a:off x="3753187" y="2672014"/>
            <a:ext cx="22993" cy="689958"/>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A1FC37-004D-4087-971A-57E30EF84132}"/>
              </a:ext>
            </a:extLst>
          </p:cNvPr>
          <p:cNvCxnSpPr/>
          <p:nvPr/>
        </p:nvCxnSpPr>
        <p:spPr>
          <a:xfrm>
            <a:off x="3433320" y="4294388"/>
            <a:ext cx="0" cy="512287"/>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01B937-5E43-4BC0-9925-4F8E2A230F76}"/>
              </a:ext>
            </a:extLst>
          </p:cNvPr>
          <p:cNvCxnSpPr/>
          <p:nvPr/>
        </p:nvCxnSpPr>
        <p:spPr>
          <a:xfrm flipV="1">
            <a:off x="4102681" y="4271809"/>
            <a:ext cx="0" cy="523365"/>
          </a:xfrm>
          <a:prstGeom prst="straightConnector1">
            <a:avLst/>
          </a:prstGeom>
          <a:ln w="381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297D27-922B-46F1-8D35-45E1BB651183}"/>
              </a:ext>
            </a:extLst>
          </p:cNvPr>
          <p:cNvCxnSpPr/>
          <p:nvPr/>
        </p:nvCxnSpPr>
        <p:spPr>
          <a:xfrm>
            <a:off x="5477706" y="1779227"/>
            <a:ext cx="0" cy="3713259"/>
          </a:xfrm>
          <a:prstGeom prst="straightConnector1">
            <a:avLst/>
          </a:prstGeom>
          <a:ln w="38100">
            <a:solidFill>
              <a:srgbClr val="0E223A"/>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43A87A-31ED-429C-9F99-200573FD12D9}"/>
              </a:ext>
            </a:extLst>
          </p:cNvPr>
          <p:cNvSpPr txBox="1"/>
          <p:nvPr/>
        </p:nvSpPr>
        <p:spPr>
          <a:xfrm rot="5400000">
            <a:off x="4955356" y="3380960"/>
            <a:ext cx="1576273" cy="315238"/>
          </a:xfrm>
          <a:prstGeom prst="rect">
            <a:avLst/>
          </a:prstGeom>
          <a:noFill/>
        </p:spPr>
        <p:txBody>
          <a:bodyPr wrap="none" rtlCol="0">
            <a:spAutoFit/>
          </a:bodyPr>
          <a:lstStyle/>
          <a:p>
            <a:r>
              <a:rPr lang="en-US" sz="2000" b="1" dirty="0">
                <a:cs typeface="Times New Roman" panose="02020603050405020304" pitchFamily="18" charset="0"/>
              </a:rPr>
              <a:t>Deep Adaptation</a:t>
            </a:r>
          </a:p>
        </p:txBody>
      </p:sp>
      <p:sp>
        <p:nvSpPr>
          <p:cNvPr id="23" name="Rectangle 22">
            <a:extLst>
              <a:ext uri="{FF2B5EF4-FFF2-40B4-BE49-F238E27FC236}">
                <a16:creationId xmlns:a16="http://schemas.microsoft.com/office/drawing/2014/main" id="{9300D1FE-1175-43F7-9161-3337B557E38D}"/>
              </a:ext>
            </a:extLst>
          </p:cNvPr>
          <p:cNvSpPr/>
          <p:nvPr/>
        </p:nvSpPr>
        <p:spPr>
          <a:xfrm>
            <a:off x="152400" y="1371600"/>
            <a:ext cx="5748712" cy="487680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a:extLst>
              <a:ext uri="{FF2B5EF4-FFF2-40B4-BE49-F238E27FC236}">
                <a16:creationId xmlns:a16="http://schemas.microsoft.com/office/drawing/2014/main" id="{38DABE96-114E-4F9C-9896-9BC627DE75FD}"/>
              </a:ext>
            </a:extLst>
          </p:cNvPr>
          <p:cNvSpPr txBox="1"/>
          <p:nvPr/>
        </p:nvSpPr>
        <p:spPr>
          <a:xfrm>
            <a:off x="3124200" y="5824866"/>
            <a:ext cx="1322585" cy="267499"/>
          </a:xfrm>
          <a:prstGeom prst="rect">
            <a:avLst/>
          </a:prstGeom>
          <a:noFill/>
        </p:spPr>
        <p:txBody>
          <a:bodyPr wrap="none" rtlCol="0">
            <a:spAutoFit/>
          </a:bodyPr>
          <a:lstStyle/>
          <a:p>
            <a:r>
              <a:rPr lang="en-US" sz="1600" b="1" dirty="0">
                <a:cs typeface="Times New Roman" panose="02020603050405020304" pitchFamily="18" charset="0"/>
              </a:rPr>
              <a:t>Individual Animal</a:t>
            </a:r>
          </a:p>
        </p:txBody>
      </p:sp>
      <p:sp>
        <p:nvSpPr>
          <p:cNvPr id="25" name="TextBox 24">
            <a:extLst>
              <a:ext uri="{FF2B5EF4-FFF2-40B4-BE49-F238E27FC236}">
                <a16:creationId xmlns:a16="http://schemas.microsoft.com/office/drawing/2014/main" id="{A233EB02-A96E-4868-852A-48FCA45299AA}"/>
              </a:ext>
            </a:extLst>
          </p:cNvPr>
          <p:cNvSpPr txBox="1"/>
          <p:nvPr/>
        </p:nvSpPr>
        <p:spPr>
          <a:xfrm>
            <a:off x="1483029" y="3670943"/>
            <a:ext cx="940184" cy="461665"/>
          </a:xfrm>
          <a:prstGeom prst="rect">
            <a:avLst/>
          </a:prstGeom>
          <a:solidFill>
            <a:schemeClr val="accent6">
              <a:lumMod val="20000"/>
              <a:lumOff val="80000"/>
            </a:schemeClr>
          </a:solidFill>
          <a:ln w="19050">
            <a:solidFill>
              <a:schemeClr val="tx1"/>
            </a:solidFill>
          </a:ln>
        </p:spPr>
        <p:txBody>
          <a:bodyPr wrap="square" rtlCol="0">
            <a:spAutoFit/>
          </a:bodyPr>
          <a:lstStyle/>
          <a:p>
            <a:pPr algn="ctr"/>
            <a:r>
              <a:rPr lang="en-US" sz="1200" b="1" dirty="0">
                <a:cs typeface="Times New Roman" panose="02020603050405020304" pitchFamily="18" charset="0"/>
              </a:rPr>
              <a:t>Fitness</a:t>
            </a:r>
          </a:p>
          <a:p>
            <a:pPr algn="ctr"/>
            <a:r>
              <a:rPr lang="en-US" sz="1200" b="1" dirty="0">
                <a:cs typeface="Times New Roman" panose="02020603050405020304" pitchFamily="18" charset="0"/>
              </a:rPr>
              <a:t>Evaluation</a:t>
            </a:r>
          </a:p>
        </p:txBody>
      </p:sp>
      <p:cxnSp>
        <p:nvCxnSpPr>
          <p:cNvPr id="26" name="Straight Arrow Connector 25">
            <a:extLst>
              <a:ext uri="{FF2B5EF4-FFF2-40B4-BE49-F238E27FC236}">
                <a16:creationId xmlns:a16="http://schemas.microsoft.com/office/drawing/2014/main" id="{23C23BA5-3C8F-4B1B-BE82-F3679AEE9E63}"/>
              </a:ext>
            </a:extLst>
          </p:cNvPr>
          <p:cNvCxnSpPr>
            <a:cxnSpLocks/>
            <a:endCxn id="25" idx="3"/>
          </p:cNvCxnSpPr>
          <p:nvPr/>
        </p:nvCxnSpPr>
        <p:spPr>
          <a:xfrm flipH="1">
            <a:off x="2423213" y="3873206"/>
            <a:ext cx="384675" cy="28570"/>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A754B1-EAFE-46DB-8A89-19B868ADFFB2}"/>
              </a:ext>
            </a:extLst>
          </p:cNvPr>
          <p:cNvCxnSpPr>
            <a:cxnSpLocks/>
          </p:cNvCxnSpPr>
          <p:nvPr/>
        </p:nvCxnSpPr>
        <p:spPr>
          <a:xfrm>
            <a:off x="2157224" y="2511103"/>
            <a:ext cx="845508" cy="0"/>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B70B0C-3E83-428F-B316-F52AC5700ED5}"/>
              </a:ext>
            </a:extLst>
          </p:cNvPr>
          <p:cNvCxnSpPr>
            <a:cxnSpLocks/>
          </p:cNvCxnSpPr>
          <p:nvPr/>
        </p:nvCxnSpPr>
        <p:spPr>
          <a:xfrm>
            <a:off x="2157224" y="2495224"/>
            <a:ext cx="0" cy="1175719"/>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9EF8F2-B8F4-4E37-9C0F-9A12F160D35F}"/>
              </a:ext>
            </a:extLst>
          </p:cNvPr>
          <p:cNvSpPr txBox="1"/>
          <p:nvPr/>
        </p:nvSpPr>
        <p:spPr>
          <a:xfrm>
            <a:off x="603918" y="4748647"/>
            <a:ext cx="1833987" cy="954107"/>
          </a:xfrm>
          <a:prstGeom prst="rect">
            <a:avLst/>
          </a:prstGeom>
          <a:solidFill>
            <a:schemeClr val="accent3">
              <a:lumMod val="20000"/>
              <a:lumOff val="80000"/>
            </a:schemeClr>
          </a:solidFill>
          <a:ln w="19050">
            <a:solidFill>
              <a:schemeClr val="tx1"/>
            </a:solidFill>
          </a:ln>
        </p:spPr>
        <p:txBody>
          <a:bodyPr wrap="square" rtlCol="0">
            <a:spAutoFit/>
          </a:bodyPr>
          <a:lstStyle/>
          <a:p>
            <a:pPr algn="ctr"/>
            <a:endParaRPr lang="en-US" sz="1400" b="1" dirty="0">
              <a:cs typeface="Times New Roman" panose="02020603050405020304" pitchFamily="18" charset="0"/>
            </a:endParaRPr>
          </a:p>
          <a:p>
            <a:pPr algn="ctr"/>
            <a:r>
              <a:rPr lang="en-US" sz="1400" b="1" dirty="0">
                <a:cs typeface="Times New Roman" panose="02020603050405020304" pitchFamily="18" charset="0"/>
              </a:rPr>
              <a:t>Real</a:t>
            </a:r>
          </a:p>
          <a:p>
            <a:pPr algn="ctr"/>
            <a:r>
              <a:rPr lang="en-US" sz="1400" b="1" dirty="0">
                <a:cs typeface="Times New Roman" panose="02020603050405020304" pitchFamily="18" charset="0"/>
              </a:rPr>
              <a:t>World</a:t>
            </a:r>
          </a:p>
          <a:p>
            <a:pPr algn="ctr"/>
            <a:endParaRPr lang="en-US" sz="1400" b="1" dirty="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A4DB2F7B-09D4-4274-9864-9E7C4EF599EA}"/>
              </a:ext>
            </a:extLst>
          </p:cNvPr>
          <p:cNvCxnSpPr>
            <a:cxnSpLocks/>
          </p:cNvCxnSpPr>
          <p:nvPr/>
        </p:nvCxnSpPr>
        <p:spPr>
          <a:xfrm flipH="1">
            <a:off x="2417911" y="5089917"/>
            <a:ext cx="384673" cy="4441"/>
          </a:xfrm>
          <a:prstGeom prst="straightConnector1">
            <a:avLst/>
          </a:prstGeom>
          <a:ln w="38100">
            <a:solidFill>
              <a:srgbClr val="0099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1D7292-A865-4DB8-ACD1-3FE71194D51F}"/>
              </a:ext>
            </a:extLst>
          </p:cNvPr>
          <p:cNvCxnSpPr>
            <a:cxnSpLocks/>
          </p:cNvCxnSpPr>
          <p:nvPr/>
        </p:nvCxnSpPr>
        <p:spPr>
          <a:xfrm>
            <a:off x="2437905" y="5304137"/>
            <a:ext cx="364679" cy="0"/>
          </a:xfrm>
          <a:prstGeom prst="straightConnector1">
            <a:avLst/>
          </a:prstGeom>
          <a:ln w="38100">
            <a:solidFill>
              <a:srgbClr val="0099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 name="Text Box 2">
            <a:extLst>
              <a:ext uri="{FF2B5EF4-FFF2-40B4-BE49-F238E27FC236}">
                <a16:creationId xmlns:a16="http://schemas.microsoft.com/office/drawing/2014/main" id="{A39CAE70-9549-42B2-821E-79CAE2B85138}"/>
              </a:ext>
            </a:extLst>
          </p:cNvPr>
          <p:cNvSpPr txBox="1">
            <a:spLocks noChangeArrowheads="1"/>
          </p:cNvSpPr>
          <p:nvPr/>
        </p:nvSpPr>
        <p:spPr bwMode="auto">
          <a:xfrm>
            <a:off x="3139046" y="755108"/>
            <a:ext cx="2720360"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Deep Adaptation</a:t>
            </a:r>
          </a:p>
        </p:txBody>
      </p:sp>
      <p:sp>
        <p:nvSpPr>
          <p:cNvPr id="34" name="TextBox 33">
            <a:extLst>
              <a:ext uri="{FF2B5EF4-FFF2-40B4-BE49-F238E27FC236}">
                <a16:creationId xmlns:a16="http://schemas.microsoft.com/office/drawing/2014/main" id="{A23EB47B-9A0E-4221-9E60-5945E1235B2C}"/>
              </a:ext>
            </a:extLst>
          </p:cNvPr>
          <p:cNvSpPr txBox="1"/>
          <p:nvPr/>
        </p:nvSpPr>
        <p:spPr>
          <a:xfrm>
            <a:off x="6024749" y="1383845"/>
            <a:ext cx="2966851" cy="2939266"/>
          </a:xfrm>
          <a:prstGeom prst="rect">
            <a:avLst/>
          </a:prstGeom>
          <a:noFill/>
          <a:ln>
            <a:solidFill>
              <a:schemeClr val="tx1"/>
            </a:solidFill>
          </a:ln>
        </p:spPr>
        <p:txBody>
          <a:bodyPr wrap="square" rtlCol="0">
            <a:spAutoFit/>
          </a:bodyPr>
          <a:lstStyle/>
          <a:p>
            <a:r>
              <a:rPr lang="en-US" b="1" i="1" dirty="0">
                <a:solidFill>
                  <a:srgbClr val="FF0000"/>
                </a:solidFill>
                <a:cs typeface="Times New Roman" panose="02020603050405020304" pitchFamily="18" charset="0"/>
              </a:rPr>
              <a:t>Deep adaptation </a:t>
            </a:r>
            <a:r>
              <a:rPr lang="en-US" dirty="0">
                <a:cs typeface="Times New Roman" panose="02020603050405020304" pitchFamily="18" charset="0"/>
              </a:rPr>
              <a:t>is:</a:t>
            </a:r>
          </a:p>
          <a:p>
            <a:pPr marL="285750" indent="-285750">
              <a:spcBef>
                <a:spcPts val="600"/>
              </a:spcBef>
              <a:buFont typeface="Arial" panose="020B0604020202020204" pitchFamily="34" charset="0"/>
              <a:buChar char="•"/>
            </a:pPr>
            <a:r>
              <a:rPr lang="en-US" dirty="0">
                <a:cs typeface="Times New Roman" panose="02020603050405020304" pitchFamily="18" charset="0"/>
              </a:rPr>
              <a:t>Evolutionary and developmental</a:t>
            </a:r>
          </a:p>
          <a:p>
            <a:pPr marL="285750" indent="-285750">
              <a:buFont typeface="Arial" panose="020B0604020202020204" pitchFamily="34" charset="0"/>
              <a:buChar char="•"/>
            </a:pPr>
            <a:r>
              <a:rPr lang="en-US" dirty="0">
                <a:cs typeface="Times New Roman" panose="02020603050405020304" pitchFamily="18" charset="0"/>
              </a:rPr>
              <a:t>Adaptive at multiple scales</a:t>
            </a:r>
          </a:p>
          <a:p>
            <a:pPr marL="285750" indent="-285750">
              <a:buFont typeface="Arial" panose="020B0604020202020204" pitchFamily="34" charset="0"/>
              <a:buChar char="•"/>
            </a:pPr>
            <a:r>
              <a:rPr lang="en-US" dirty="0">
                <a:cs typeface="Times New Roman" panose="02020603050405020304" pitchFamily="18" charset="0"/>
              </a:rPr>
              <a:t>Always integrated</a:t>
            </a:r>
          </a:p>
          <a:p>
            <a:pPr marL="285750" indent="-285750">
              <a:buFont typeface="Arial" panose="020B0604020202020204" pitchFamily="34" charset="0"/>
              <a:buChar char="•"/>
            </a:pPr>
            <a:r>
              <a:rPr lang="en-US" dirty="0">
                <a:cs typeface="Times New Roman" panose="02020603050405020304" pitchFamily="18" charset="0"/>
              </a:rPr>
              <a:t>Inherently versatile</a:t>
            </a:r>
          </a:p>
          <a:p>
            <a:pPr marL="285750" indent="-285750">
              <a:buFont typeface="Arial" panose="020B0604020202020204" pitchFamily="34" charset="0"/>
              <a:buChar char="•"/>
            </a:pPr>
            <a:r>
              <a:rPr lang="en-US" dirty="0">
                <a:cs typeface="Times New Roman" panose="02020603050405020304" pitchFamily="18" charset="0"/>
              </a:rPr>
              <a:t>Grounded in reality</a:t>
            </a:r>
          </a:p>
          <a:p>
            <a:pPr marL="285750" indent="-285750">
              <a:buFont typeface="Arial" panose="020B0604020202020204" pitchFamily="34" charset="0"/>
              <a:buChar char="•"/>
            </a:pPr>
            <a:r>
              <a:rPr lang="en-US" dirty="0">
                <a:cs typeface="Times New Roman" panose="02020603050405020304" pitchFamily="18" charset="0"/>
              </a:rPr>
              <a:t>Mainly unsupervised</a:t>
            </a:r>
          </a:p>
          <a:p>
            <a:pPr marL="285750" indent="-285750">
              <a:buFont typeface="Arial" panose="020B0604020202020204" pitchFamily="34" charset="0"/>
              <a:buChar char="•"/>
            </a:pPr>
            <a:r>
              <a:rPr lang="en-US" dirty="0">
                <a:cs typeface="Times New Roman" panose="02020603050405020304" pitchFamily="18" charset="0"/>
              </a:rPr>
              <a:t>Computationally efficient</a:t>
            </a:r>
          </a:p>
          <a:p>
            <a:pPr marL="285750" indent="-285750">
              <a:buFont typeface="Arial" panose="020B0604020202020204" pitchFamily="34" charset="0"/>
              <a:buChar char="•"/>
            </a:pPr>
            <a:r>
              <a:rPr lang="en-US" dirty="0">
                <a:cs typeface="Times New Roman" panose="02020603050405020304" pitchFamily="18" charset="0"/>
              </a:rPr>
              <a:t>Continually adapting</a:t>
            </a:r>
          </a:p>
        </p:txBody>
      </p:sp>
      <p:sp>
        <p:nvSpPr>
          <p:cNvPr id="35" name="TextBox 34">
            <a:extLst>
              <a:ext uri="{FF2B5EF4-FFF2-40B4-BE49-F238E27FC236}">
                <a16:creationId xmlns:a16="http://schemas.microsoft.com/office/drawing/2014/main" id="{F5864B5A-091C-4D59-B5B6-414F1A3F77D6}"/>
              </a:ext>
            </a:extLst>
          </p:cNvPr>
          <p:cNvSpPr txBox="1"/>
          <p:nvPr/>
        </p:nvSpPr>
        <p:spPr>
          <a:xfrm>
            <a:off x="6043310" y="4634339"/>
            <a:ext cx="2895600" cy="1754326"/>
          </a:xfrm>
          <a:prstGeom prst="rect">
            <a:avLst/>
          </a:prstGeom>
          <a:noFill/>
          <a:ln>
            <a:solidFill>
              <a:srgbClr val="FF0000"/>
            </a:solidFill>
          </a:ln>
        </p:spPr>
        <p:txBody>
          <a:bodyPr wrap="square" rtlCol="0">
            <a:spAutoFit/>
          </a:bodyPr>
          <a:lstStyle/>
          <a:p>
            <a:r>
              <a:rPr lang="en-US" b="1" dirty="0">
                <a:cs typeface="Times New Roman" panose="02020603050405020304" pitchFamily="18" charset="0"/>
              </a:rPr>
              <a:t>Neural learning is only </a:t>
            </a:r>
            <a:r>
              <a:rPr lang="en-US" b="1" i="1" u="sng" dirty="0">
                <a:cs typeface="Times New Roman" panose="02020603050405020304" pitchFamily="18" charset="0"/>
              </a:rPr>
              <a:t>one</a:t>
            </a:r>
            <a:r>
              <a:rPr lang="en-US" b="1" dirty="0">
                <a:cs typeface="Times New Roman" panose="02020603050405020304" pitchFamily="18" charset="0"/>
              </a:rPr>
              <a:t> of the levels of learning.</a:t>
            </a:r>
          </a:p>
          <a:p>
            <a:endParaRPr lang="en-US" dirty="0">
              <a:cs typeface="Times New Roman" panose="02020603050405020304" pitchFamily="18" charset="0"/>
            </a:endParaRPr>
          </a:p>
          <a:p>
            <a:r>
              <a:rPr lang="en-US" b="1" dirty="0">
                <a:cs typeface="Times New Roman" panose="02020603050405020304" pitchFamily="18" charset="0"/>
              </a:rPr>
              <a:t>Supervised learning is used only to learn complex tasks on top of base intelligence.</a:t>
            </a:r>
          </a:p>
        </p:txBody>
      </p:sp>
    </p:spTree>
    <p:extLst>
      <p:ext uri="{BB962C8B-B14F-4D97-AF65-F5344CB8AC3E}">
        <p14:creationId xmlns:p14="http://schemas.microsoft.com/office/powerpoint/2010/main" val="394158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0654" y="1095345"/>
            <a:ext cx="6104043" cy="400110"/>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These are the early ancestors of Mr. Data and Skynet …..</a:t>
            </a:r>
          </a:p>
        </p:txBody>
      </p:sp>
      <p:sp>
        <p:nvSpPr>
          <p:cNvPr id="3" name="Rectangle 2"/>
          <p:cNvSpPr/>
          <p:nvPr/>
        </p:nvSpPr>
        <p:spPr>
          <a:xfrm>
            <a:off x="489045" y="6019800"/>
            <a:ext cx="8382000" cy="923330"/>
          </a:xfrm>
          <a:prstGeom prst="rect">
            <a:avLst/>
          </a:prstGeom>
        </p:spPr>
        <p:txBody>
          <a:bodyPr wrap="square">
            <a:spAutoFit/>
          </a:bodyPr>
          <a:lstStyle/>
          <a:p>
            <a:r>
              <a:rPr lang="en-US" dirty="0"/>
              <a:t>For lots of interesting stuff on embodied intelligence, check out: </a:t>
            </a:r>
            <a:r>
              <a:rPr lang="en-US" dirty="0">
                <a:hlinkClick r:id="rId2"/>
              </a:rPr>
              <a:t>http://www.slideshare.net/swissnexSF/embodied-intelligence-the-four-messages</a:t>
            </a:r>
            <a:endParaRPr lang="en-US" dirty="0"/>
          </a:p>
          <a:p>
            <a:endParaRPr lang="en-US" dirty="0"/>
          </a:p>
        </p:txBody>
      </p:sp>
      <p:pic>
        <p:nvPicPr>
          <p:cNvPr id="1028" name="Picture 4" descr="Image result for embodied rob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55626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0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23ECC776-6444-430B-8A54-9C8A09125FFB}"/>
              </a:ext>
            </a:extLst>
          </p:cNvPr>
          <p:cNvPicPr>
            <a:picLocks noRot="1" noChangeAspect="1"/>
          </p:cNvPicPr>
          <p:nvPr>
            <a:videoFile r:link="rId1"/>
          </p:nvPr>
        </p:nvPicPr>
        <p:blipFill>
          <a:blip r:embed="rId3"/>
          <a:stretch>
            <a:fillRect/>
          </a:stretch>
        </p:blipFill>
        <p:spPr>
          <a:xfrm>
            <a:off x="1261533" y="1566862"/>
            <a:ext cx="6620933" cy="3724275"/>
          </a:xfrm>
          <a:prstGeom prst="rect">
            <a:avLst/>
          </a:prstGeom>
        </p:spPr>
      </p:pic>
      <p:sp>
        <p:nvSpPr>
          <p:cNvPr id="3" name="Text Box 2">
            <a:extLst>
              <a:ext uri="{FF2B5EF4-FFF2-40B4-BE49-F238E27FC236}">
                <a16:creationId xmlns:a16="http://schemas.microsoft.com/office/drawing/2014/main" id="{24C36FEC-D9CA-4A7E-9BE4-3D98027B2C54}"/>
              </a:ext>
            </a:extLst>
          </p:cNvPr>
          <p:cNvSpPr txBox="1">
            <a:spLocks noChangeArrowheads="1"/>
          </p:cNvSpPr>
          <p:nvPr/>
        </p:nvSpPr>
        <p:spPr bwMode="auto">
          <a:xfrm>
            <a:off x="2514600" y="914400"/>
            <a:ext cx="449802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The Shape of Things to Come</a:t>
            </a:r>
          </a:p>
        </p:txBody>
      </p:sp>
      <p:sp>
        <p:nvSpPr>
          <p:cNvPr id="4" name="TextBox 3">
            <a:extLst>
              <a:ext uri="{FF2B5EF4-FFF2-40B4-BE49-F238E27FC236}">
                <a16:creationId xmlns:a16="http://schemas.microsoft.com/office/drawing/2014/main" id="{3EF3454F-AD1B-4B60-91C9-C28B134C4F25}"/>
              </a:ext>
            </a:extLst>
          </p:cNvPr>
          <p:cNvSpPr txBox="1"/>
          <p:nvPr/>
        </p:nvSpPr>
        <p:spPr>
          <a:xfrm>
            <a:off x="1143000" y="5743545"/>
            <a:ext cx="4580741" cy="400110"/>
          </a:xfrm>
          <a:prstGeom prst="rect">
            <a:avLst/>
          </a:prstGeom>
          <a:noFill/>
        </p:spPr>
        <p:txBody>
          <a:bodyPr wrap="none" rtlCol="0">
            <a:spAutoFit/>
          </a:bodyPr>
          <a:lstStyle/>
          <a:p>
            <a:r>
              <a:rPr lang="en-US" sz="2000" dirty="0">
                <a:cs typeface="Times New Roman" panose="02020603050405020304" pitchFamily="18" charset="0"/>
                <a:hlinkClick r:id="rId4"/>
              </a:rPr>
              <a:t>Click on this link for more interesting stuff.</a:t>
            </a:r>
            <a:endParaRPr lang="en-US" sz="2000" dirty="0">
              <a:cs typeface="Times New Roman" panose="02020603050405020304" pitchFamily="18" charset="0"/>
            </a:endParaRPr>
          </a:p>
        </p:txBody>
      </p:sp>
    </p:spTree>
    <p:extLst>
      <p:ext uri="{BB962C8B-B14F-4D97-AF65-F5344CB8AC3E}">
        <p14:creationId xmlns:p14="http://schemas.microsoft.com/office/powerpoint/2010/main" val="17881327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9772" y="2667000"/>
            <a:ext cx="3864456"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Part V: AI and the Future</a:t>
            </a:r>
          </a:p>
        </p:txBody>
      </p:sp>
    </p:spTree>
    <p:extLst>
      <p:ext uri="{BB962C8B-B14F-4D97-AF65-F5344CB8AC3E}">
        <p14:creationId xmlns:p14="http://schemas.microsoft.com/office/powerpoint/2010/main" val="1780652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CF9417-9D14-4386-A884-3ACE98BB32E2}"/>
              </a:ext>
            </a:extLst>
          </p:cNvPr>
          <p:cNvSpPr txBox="1"/>
          <p:nvPr/>
        </p:nvSpPr>
        <p:spPr>
          <a:xfrm>
            <a:off x="1312454" y="1447800"/>
            <a:ext cx="6519092" cy="1046440"/>
          </a:xfrm>
          <a:prstGeom prst="rect">
            <a:avLst/>
          </a:prstGeom>
          <a:noFill/>
          <a:ln>
            <a:noFill/>
          </a:ln>
        </p:spPr>
        <p:txBody>
          <a:bodyPr wrap="none" rtlCol="0">
            <a:spAutoFit/>
          </a:bodyPr>
          <a:lstStyle/>
          <a:p>
            <a:r>
              <a:rPr lang="en-US" sz="3200" b="1" dirty="0">
                <a:solidFill>
                  <a:srgbClr val="FF0000"/>
                </a:solidFill>
                <a:cs typeface="Times New Roman" panose="02020603050405020304" pitchFamily="18" charset="0"/>
              </a:rPr>
              <a:t>“</a:t>
            </a:r>
            <a:r>
              <a:rPr lang="en-US" sz="3200" b="1" dirty="0">
                <a:solidFill>
                  <a:srgbClr val="FF0000"/>
                </a:solidFill>
                <a:cs typeface="Times New Roman" panose="02020603050405020304" pitchFamily="18" charset="0"/>
                <a:hlinkClick r:id="rId2">
                  <a:extLst>
                    <a:ext uri="{A12FA001-AC4F-418D-AE19-62706E023703}">
                      <ahyp:hlinkClr xmlns:ahyp="http://schemas.microsoft.com/office/drawing/2018/hyperlinkcolor" val="tx"/>
                    </a:ext>
                  </a:extLst>
                </a:hlinkClick>
              </a:rPr>
              <a:t>AI is the new electricity</a:t>
            </a:r>
            <a:r>
              <a:rPr lang="en-US" sz="3200" b="1" dirty="0">
                <a:solidFill>
                  <a:srgbClr val="FF0000"/>
                </a:solidFill>
                <a:cs typeface="Times New Roman" panose="02020603050405020304" pitchFamily="18" charset="0"/>
              </a:rPr>
              <a:t>”</a:t>
            </a:r>
            <a:r>
              <a:rPr lang="en-US" sz="2000" b="1" dirty="0">
                <a:cs typeface="Times New Roman" panose="02020603050405020304" pitchFamily="18" charset="0"/>
              </a:rPr>
              <a:t>        </a:t>
            </a:r>
          </a:p>
          <a:p>
            <a:pPr>
              <a:spcBef>
                <a:spcPts val="1200"/>
              </a:spcBef>
            </a:pPr>
            <a:r>
              <a:rPr lang="en-US" sz="2000" b="1" i="1" dirty="0">
                <a:cs typeface="Times New Roman" panose="02020603050405020304" pitchFamily="18" charset="0"/>
              </a:rPr>
              <a:t>                                                  Andrew Ng </a:t>
            </a:r>
            <a:r>
              <a:rPr lang="en-US" sz="2000" dirty="0">
                <a:cs typeface="Times New Roman" panose="02020603050405020304" pitchFamily="18" charset="0"/>
              </a:rPr>
              <a:t>(</a:t>
            </a:r>
            <a:r>
              <a:rPr lang="en-US" sz="2000" i="1" dirty="0">
                <a:cs typeface="Times New Roman" panose="02020603050405020304" pitchFamily="18" charset="0"/>
              </a:rPr>
              <a:t>Stanford University</a:t>
            </a:r>
            <a:r>
              <a:rPr lang="en-US" sz="2000" dirty="0">
                <a:cs typeface="Times New Roman" panose="02020603050405020304" pitchFamily="18" charset="0"/>
              </a:rPr>
              <a:t>)</a:t>
            </a:r>
          </a:p>
        </p:txBody>
      </p:sp>
      <p:pic>
        <p:nvPicPr>
          <p:cNvPr id="5" name="Picture 4">
            <a:extLst>
              <a:ext uri="{FF2B5EF4-FFF2-40B4-BE49-F238E27FC236}">
                <a16:creationId xmlns:a16="http://schemas.microsoft.com/office/drawing/2014/main" id="{EC97CAFF-B97A-437A-B428-EBFC244178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2494240"/>
            <a:ext cx="7239000" cy="3958828"/>
          </a:xfrm>
          <a:prstGeom prst="rect">
            <a:avLst/>
          </a:prstGeom>
        </p:spPr>
      </p:pic>
      <p:sp>
        <p:nvSpPr>
          <p:cNvPr id="7" name="TextBox 6">
            <a:extLst>
              <a:ext uri="{FF2B5EF4-FFF2-40B4-BE49-F238E27FC236}">
                <a16:creationId xmlns:a16="http://schemas.microsoft.com/office/drawing/2014/main" id="{F3DE073B-EB4F-411B-822E-B65BBDA6DECD}"/>
              </a:ext>
            </a:extLst>
          </p:cNvPr>
          <p:cNvSpPr txBox="1"/>
          <p:nvPr/>
        </p:nvSpPr>
        <p:spPr>
          <a:xfrm>
            <a:off x="6553200" y="6429977"/>
            <a:ext cx="1712328" cy="276999"/>
          </a:xfrm>
          <a:prstGeom prst="rect">
            <a:avLst/>
          </a:prstGeom>
          <a:noFill/>
        </p:spPr>
        <p:txBody>
          <a:bodyPr wrap="none" rtlCol="0">
            <a:spAutoFit/>
          </a:bodyPr>
          <a:lstStyle/>
          <a:p>
            <a:r>
              <a:rPr lang="en-US" sz="1200" dirty="0">
                <a:solidFill>
                  <a:srgbClr val="3399FF"/>
                </a:solidFill>
                <a:cs typeface="Times New Roman" panose="02020603050405020304" pitchFamily="18" charset="0"/>
              </a:rPr>
              <a:t>Image from pixabay.com</a:t>
            </a:r>
          </a:p>
        </p:txBody>
      </p:sp>
      <p:sp>
        <p:nvSpPr>
          <p:cNvPr id="8" name="TextBox 7">
            <a:extLst>
              <a:ext uri="{FF2B5EF4-FFF2-40B4-BE49-F238E27FC236}">
                <a16:creationId xmlns:a16="http://schemas.microsoft.com/office/drawing/2014/main" id="{E6A1F5A2-0919-443B-8BD2-EF6BA7C44D33}"/>
              </a:ext>
            </a:extLst>
          </p:cNvPr>
          <p:cNvSpPr txBox="1"/>
          <p:nvPr/>
        </p:nvSpPr>
        <p:spPr>
          <a:xfrm>
            <a:off x="3715836" y="6622563"/>
            <a:ext cx="1712328" cy="276999"/>
          </a:xfrm>
          <a:prstGeom prst="rect">
            <a:avLst/>
          </a:prstGeom>
          <a:noFill/>
        </p:spPr>
        <p:txBody>
          <a:bodyPr wrap="none" rtlCol="0">
            <a:spAutoFit/>
          </a:bodyPr>
          <a:lstStyle/>
          <a:p>
            <a:r>
              <a:rPr lang="en-US" sz="1200" dirty="0">
                <a:solidFill>
                  <a:srgbClr val="3399FF"/>
                </a:solidFill>
                <a:cs typeface="Times New Roman" panose="02020603050405020304" pitchFamily="18" charset="0"/>
              </a:rPr>
              <a:t>Image from pixabay.com</a:t>
            </a:r>
          </a:p>
        </p:txBody>
      </p:sp>
    </p:spTree>
    <p:extLst>
      <p:ext uri="{BB962C8B-B14F-4D97-AF65-F5344CB8AC3E}">
        <p14:creationId xmlns:p14="http://schemas.microsoft.com/office/powerpoint/2010/main" val="3685667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E0E23B3C-DE34-4433-9510-97290C37E0D6}"/>
              </a:ext>
            </a:extLst>
          </p:cNvPr>
          <p:cNvSpPr txBox="1">
            <a:spLocks noChangeArrowheads="1"/>
          </p:cNvSpPr>
          <p:nvPr/>
        </p:nvSpPr>
        <p:spPr bwMode="auto">
          <a:xfrm>
            <a:off x="1389589" y="762000"/>
            <a:ext cx="6745821"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What does “AI is the new electricity” mean?</a:t>
            </a:r>
          </a:p>
        </p:txBody>
      </p:sp>
      <p:sp>
        <p:nvSpPr>
          <p:cNvPr id="5" name="TextBox 4">
            <a:extLst>
              <a:ext uri="{FF2B5EF4-FFF2-40B4-BE49-F238E27FC236}">
                <a16:creationId xmlns:a16="http://schemas.microsoft.com/office/drawing/2014/main" id="{AA1B1B29-5D9D-402F-BAB8-B9B68FEA6BC0}"/>
              </a:ext>
            </a:extLst>
          </p:cNvPr>
          <p:cNvSpPr txBox="1"/>
          <p:nvPr/>
        </p:nvSpPr>
        <p:spPr>
          <a:xfrm>
            <a:off x="761999" y="1285220"/>
            <a:ext cx="8001000" cy="1077218"/>
          </a:xfrm>
          <a:prstGeom prst="rect">
            <a:avLst/>
          </a:prstGeom>
          <a:noFill/>
        </p:spPr>
        <p:txBody>
          <a:bodyPr wrap="square" rtlCol="0">
            <a:spAutoFit/>
          </a:bodyPr>
          <a:lstStyle/>
          <a:p>
            <a:r>
              <a:rPr lang="en-US" dirty="0">
                <a:cs typeface="Times New Roman" panose="02020603050405020304" pitchFamily="18" charset="0"/>
              </a:rPr>
              <a:t>It means that </a:t>
            </a:r>
            <a:r>
              <a:rPr lang="en-US" b="1" dirty="0">
                <a:solidFill>
                  <a:srgbClr val="0000FF"/>
                </a:solidFill>
                <a:cs typeface="Times New Roman" panose="02020603050405020304" pitchFamily="18" charset="0"/>
              </a:rPr>
              <a:t>AI will be the next great integrator of our lives</a:t>
            </a:r>
            <a:r>
              <a:rPr lang="en-US" dirty="0">
                <a:cs typeface="Times New Roman" panose="02020603050405020304" pitchFamily="18" charset="0"/>
              </a:rPr>
              <a:t>.</a:t>
            </a:r>
          </a:p>
          <a:p>
            <a:pPr>
              <a:spcBef>
                <a:spcPts val="1200"/>
              </a:spcBef>
            </a:pPr>
            <a:r>
              <a:rPr lang="en-US" dirty="0">
                <a:cs typeface="Times New Roman" panose="02020603050405020304" pitchFamily="18" charset="0"/>
              </a:rPr>
              <a:t>Just as electrical power pervaded every aspect of life in the 20</a:t>
            </a:r>
            <a:r>
              <a:rPr lang="en-US" baseline="30000" dirty="0">
                <a:cs typeface="Times New Roman" panose="02020603050405020304" pitchFamily="18" charset="0"/>
              </a:rPr>
              <a:t>th</a:t>
            </a:r>
            <a:r>
              <a:rPr lang="en-US" dirty="0">
                <a:cs typeface="Times New Roman" panose="02020603050405020304" pitchFamily="18" charset="0"/>
              </a:rPr>
              <a:t> century, AI will do so in the 21</a:t>
            </a:r>
            <a:r>
              <a:rPr lang="en-US" baseline="30000" dirty="0">
                <a:cs typeface="Times New Roman" panose="02020603050405020304" pitchFamily="18" charset="0"/>
              </a:rPr>
              <a:t>st </a:t>
            </a:r>
            <a:r>
              <a:rPr lang="en-US" dirty="0">
                <a:cs typeface="Times New Roman" panose="02020603050405020304" pitchFamily="18" charset="0"/>
              </a:rPr>
              <a:t> - but unlike electricity, AI plays with our minds!</a:t>
            </a:r>
          </a:p>
        </p:txBody>
      </p:sp>
      <p:sp>
        <p:nvSpPr>
          <p:cNvPr id="6" name="TextBox 5">
            <a:extLst>
              <a:ext uri="{FF2B5EF4-FFF2-40B4-BE49-F238E27FC236}">
                <a16:creationId xmlns:a16="http://schemas.microsoft.com/office/drawing/2014/main" id="{C0E91867-5FBC-4E98-8D1A-BBBCA1A977A7}"/>
              </a:ext>
            </a:extLst>
          </p:cNvPr>
          <p:cNvSpPr txBox="1"/>
          <p:nvPr/>
        </p:nvSpPr>
        <p:spPr>
          <a:xfrm>
            <a:off x="685800" y="2434189"/>
            <a:ext cx="2302233" cy="400110"/>
          </a:xfrm>
          <a:prstGeom prst="rect">
            <a:avLst/>
          </a:prstGeom>
          <a:noFill/>
        </p:spPr>
        <p:txBody>
          <a:bodyPr wrap="none" rtlCol="0">
            <a:spAutoFit/>
          </a:bodyPr>
          <a:lstStyle/>
          <a:p>
            <a:r>
              <a:rPr lang="en-US" sz="2000" b="1" u="sng" dirty="0">
                <a:solidFill>
                  <a:srgbClr val="FF0000"/>
                </a:solidFill>
                <a:cs typeface="Times New Roman" panose="02020603050405020304" pitchFamily="18" charset="0"/>
              </a:rPr>
              <a:t>Pervasiveness of AI</a:t>
            </a:r>
            <a:r>
              <a:rPr lang="en-US" sz="2000" b="1" dirty="0">
                <a:solidFill>
                  <a:srgbClr val="FF0000"/>
                </a:solidFill>
                <a:cs typeface="Times New Roman" panose="02020603050405020304" pitchFamily="18" charset="0"/>
              </a:rPr>
              <a:t>:</a:t>
            </a:r>
          </a:p>
        </p:txBody>
      </p:sp>
      <p:sp>
        <p:nvSpPr>
          <p:cNvPr id="8" name="TextBox 7">
            <a:extLst>
              <a:ext uri="{FF2B5EF4-FFF2-40B4-BE49-F238E27FC236}">
                <a16:creationId xmlns:a16="http://schemas.microsoft.com/office/drawing/2014/main" id="{83CDE0AF-D9F2-4EF8-98B3-BC4B635C6D93}"/>
              </a:ext>
            </a:extLst>
          </p:cNvPr>
          <p:cNvSpPr txBox="1"/>
          <p:nvPr/>
        </p:nvSpPr>
        <p:spPr>
          <a:xfrm>
            <a:off x="1040782" y="2906050"/>
            <a:ext cx="2679323" cy="3693319"/>
          </a:xfrm>
          <a:prstGeom prst="rect">
            <a:avLst/>
          </a:prstGeom>
          <a:solidFill>
            <a:schemeClr val="accent5">
              <a:lumMod val="40000"/>
              <a:lumOff val="60000"/>
            </a:schemeClr>
          </a:solidFill>
        </p:spPr>
        <p:txBody>
          <a:bodyPr wrap="none" rtlCol="0">
            <a:spAutoFit/>
          </a:bodyPr>
          <a:lstStyle/>
          <a:p>
            <a:pPr>
              <a:spcBef>
                <a:spcPts val="1200"/>
              </a:spcBef>
            </a:pPr>
            <a:r>
              <a:rPr lang="en-US" b="1" dirty="0">
                <a:solidFill>
                  <a:srgbClr val="FF0000"/>
                </a:solidFill>
                <a:cs typeface="Times New Roman" panose="02020603050405020304" pitchFamily="18" charset="0"/>
              </a:rPr>
              <a:t>Now:</a:t>
            </a: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Engineering</a:t>
            </a:r>
          </a:p>
          <a:p>
            <a:pPr marL="285750" indent="-285750">
              <a:buFont typeface="Arial" panose="020B0604020202020204" pitchFamily="34" charset="0"/>
              <a:buChar char="•"/>
            </a:pPr>
            <a:r>
              <a:rPr lang="en-US" dirty="0">
                <a:cs typeface="Times New Roman" panose="02020603050405020304" pitchFamily="18" charset="0"/>
              </a:rPr>
              <a:t>Appliances</a:t>
            </a:r>
          </a:p>
          <a:p>
            <a:pPr marL="285750" indent="-285750">
              <a:buFont typeface="Arial" panose="020B0604020202020204" pitchFamily="34" charset="0"/>
              <a:buChar char="•"/>
            </a:pPr>
            <a:r>
              <a:rPr lang="en-US" dirty="0">
                <a:cs typeface="Times New Roman" panose="02020603050405020304" pitchFamily="18" charset="0"/>
              </a:rPr>
              <a:t>Electronics</a:t>
            </a:r>
          </a:p>
          <a:p>
            <a:pPr marL="285750" indent="-285750">
              <a:buFont typeface="Arial" panose="020B0604020202020204" pitchFamily="34" charset="0"/>
              <a:buChar char="•"/>
            </a:pPr>
            <a:r>
              <a:rPr lang="en-US" dirty="0">
                <a:cs typeface="Times New Roman" panose="02020603050405020304" pitchFamily="18" charset="0"/>
              </a:rPr>
              <a:t>Information technology</a:t>
            </a:r>
          </a:p>
          <a:p>
            <a:pPr marL="285750" indent="-285750">
              <a:buFont typeface="Arial" panose="020B0604020202020204" pitchFamily="34" charset="0"/>
              <a:buChar char="•"/>
            </a:pPr>
            <a:r>
              <a:rPr lang="en-US" dirty="0">
                <a:cs typeface="Times New Roman" panose="02020603050405020304" pitchFamily="18" charset="0"/>
              </a:rPr>
              <a:t>Communication</a:t>
            </a:r>
          </a:p>
          <a:p>
            <a:pPr marL="285750" indent="-285750">
              <a:buFont typeface="Arial" panose="020B0604020202020204" pitchFamily="34" charset="0"/>
              <a:buChar char="•"/>
            </a:pPr>
            <a:r>
              <a:rPr lang="en-US" dirty="0">
                <a:cs typeface="Times New Roman" panose="02020603050405020304" pitchFamily="18" charset="0"/>
              </a:rPr>
              <a:t>Entertainment</a:t>
            </a:r>
          </a:p>
          <a:p>
            <a:pPr marL="285750" indent="-285750">
              <a:buFont typeface="Arial" panose="020B0604020202020204" pitchFamily="34" charset="0"/>
              <a:buChar char="•"/>
            </a:pPr>
            <a:r>
              <a:rPr lang="en-US" dirty="0">
                <a:cs typeface="Times New Roman" panose="02020603050405020304" pitchFamily="18" charset="0"/>
              </a:rPr>
              <a:t>Transportation</a:t>
            </a:r>
          </a:p>
          <a:p>
            <a:pPr marL="285750" indent="-285750">
              <a:buFont typeface="Arial" panose="020B0604020202020204" pitchFamily="34" charset="0"/>
              <a:buChar char="•"/>
            </a:pPr>
            <a:r>
              <a:rPr lang="en-US" dirty="0">
                <a:cs typeface="Times New Roman" panose="02020603050405020304" pitchFamily="18" charset="0"/>
              </a:rPr>
              <a:t>Manufacturing</a:t>
            </a:r>
          </a:p>
          <a:p>
            <a:pPr marL="285750" indent="-285750">
              <a:buFont typeface="Arial" panose="020B0604020202020204" pitchFamily="34" charset="0"/>
              <a:buChar char="•"/>
            </a:pPr>
            <a:r>
              <a:rPr lang="en-US" dirty="0">
                <a:cs typeface="Times New Roman" panose="02020603050405020304" pitchFamily="18" charset="0"/>
              </a:rPr>
              <a:t>Commerce</a:t>
            </a:r>
          </a:p>
          <a:p>
            <a:pPr marL="285750" indent="-285750">
              <a:buFont typeface="Arial" panose="020B0604020202020204" pitchFamily="34" charset="0"/>
              <a:buChar char="•"/>
            </a:pPr>
            <a:r>
              <a:rPr lang="en-US" dirty="0">
                <a:cs typeface="Times New Roman" panose="02020603050405020304" pitchFamily="18" charset="0"/>
              </a:rPr>
              <a:t>Finance</a:t>
            </a:r>
          </a:p>
          <a:p>
            <a:pPr marL="285750" indent="-285750">
              <a:buFont typeface="Arial" panose="020B0604020202020204" pitchFamily="34" charset="0"/>
              <a:buChar char="•"/>
            </a:pPr>
            <a:r>
              <a:rPr lang="en-US" dirty="0">
                <a:cs typeface="Times New Roman" panose="02020603050405020304" pitchFamily="18" charset="0"/>
              </a:rPr>
              <a:t>Cybersecurity</a:t>
            </a:r>
          </a:p>
          <a:p>
            <a:pPr marL="285750" indent="-285750">
              <a:buFont typeface="Arial" panose="020B0604020202020204" pitchFamily="34" charset="0"/>
              <a:buChar char="•"/>
            </a:pPr>
            <a:r>
              <a:rPr lang="en-US" dirty="0">
                <a:cs typeface="Times New Roman" panose="02020603050405020304" pitchFamily="18" charset="0"/>
              </a:rPr>
              <a:t>Law enforcement</a:t>
            </a:r>
          </a:p>
        </p:txBody>
      </p:sp>
      <p:sp>
        <p:nvSpPr>
          <p:cNvPr id="9" name="TextBox 8">
            <a:extLst>
              <a:ext uri="{FF2B5EF4-FFF2-40B4-BE49-F238E27FC236}">
                <a16:creationId xmlns:a16="http://schemas.microsoft.com/office/drawing/2014/main" id="{220CDE3B-2803-4825-80ED-A05BDDADA61C}"/>
              </a:ext>
            </a:extLst>
          </p:cNvPr>
          <p:cNvSpPr txBox="1"/>
          <p:nvPr/>
        </p:nvSpPr>
        <p:spPr>
          <a:xfrm>
            <a:off x="3903876" y="2906050"/>
            <a:ext cx="1770228" cy="3731791"/>
          </a:xfrm>
          <a:prstGeom prst="rect">
            <a:avLst/>
          </a:prstGeom>
          <a:solidFill>
            <a:srgbClr val="FFFF99"/>
          </a:solidFill>
        </p:spPr>
        <p:txBody>
          <a:bodyPr wrap="none" rtlCol="0">
            <a:spAutoFit/>
          </a:bodyPr>
          <a:lstStyle/>
          <a:p>
            <a:pPr>
              <a:spcBef>
                <a:spcPts val="1200"/>
              </a:spcBef>
            </a:pPr>
            <a:r>
              <a:rPr lang="en-US" b="1" dirty="0">
                <a:solidFill>
                  <a:srgbClr val="FF0000"/>
                </a:solidFill>
                <a:cs typeface="Times New Roman" panose="02020603050405020304" pitchFamily="18" charset="0"/>
              </a:rPr>
              <a:t>Soon, add:</a:t>
            </a:r>
            <a:endParaRPr lang="en-US" dirty="0">
              <a:cs typeface="Times New Roman" panose="02020603050405020304" pitchFamily="18" charset="0"/>
            </a:endParaRPr>
          </a:p>
          <a:p>
            <a:pPr marL="285750" indent="-285750">
              <a:spcBef>
                <a:spcPts val="300"/>
              </a:spcBef>
              <a:buFont typeface="Arial" panose="020B0604020202020204" pitchFamily="34" charset="0"/>
              <a:buChar char="•"/>
            </a:pPr>
            <a:r>
              <a:rPr lang="en-US" dirty="0">
                <a:cs typeface="Times New Roman" panose="02020603050405020304" pitchFamily="18" charset="0"/>
              </a:rPr>
              <a:t>Education</a:t>
            </a:r>
          </a:p>
          <a:p>
            <a:pPr marL="285750" indent="-285750">
              <a:buFont typeface="Arial" panose="020B0604020202020204" pitchFamily="34" charset="0"/>
              <a:buChar char="•"/>
            </a:pPr>
            <a:r>
              <a:rPr lang="en-US" dirty="0">
                <a:cs typeface="Times New Roman" panose="02020603050405020304" pitchFamily="18" charset="0"/>
              </a:rPr>
              <a:t>Art</a:t>
            </a:r>
          </a:p>
          <a:p>
            <a:pPr marL="285750" indent="-285750">
              <a:buFont typeface="Arial" panose="020B0604020202020204" pitchFamily="34" charset="0"/>
              <a:buChar char="•"/>
            </a:pPr>
            <a:r>
              <a:rPr lang="en-US" dirty="0">
                <a:cs typeface="Times New Roman" panose="02020603050405020304" pitchFamily="18" charset="0"/>
              </a:rPr>
              <a:t>Design</a:t>
            </a:r>
          </a:p>
          <a:p>
            <a:pPr marL="285750" indent="-285750">
              <a:buFont typeface="Arial" panose="020B0604020202020204" pitchFamily="34" charset="0"/>
              <a:buChar char="•"/>
            </a:pPr>
            <a:r>
              <a:rPr lang="en-US" dirty="0">
                <a:cs typeface="Times New Roman" panose="02020603050405020304" pitchFamily="18" charset="0"/>
              </a:rPr>
              <a:t>Science</a:t>
            </a:r>
          </a:p>
          <a:p>
            <a:pPr marL="285750" indent="-285750">
              <a:buFont typeface="Arial" panose="020B0604020202020204" pitchFamily="34" charset="0"/>
              <a:buChar char="•"/>
            </a:pPr>
            <a:r>
              <a:rPr lang="en-US" dirty="0">
                <a:cs typeface="Times New Roman" panose="02020603050405020304" pitchFamily="18" charset="0"/>
              </a:rPr>
              <a:t>Innovation</a:t>
            </a:r>
          </a:p>
          <a:p>
            <a:pPr marL="285750" indent="-285750">
              <a:buFont typeface="Arial" panose="020B0604020202020204" pitchFamily="34" charset="0"/>
              <a:buChar char="•"/>
            </a:pPr>
            <a:r>
              <a:rPr lang="en-US" dirty="0">
                <a:cs typeface="Times New Roman" panose="02020603050405020304" pitchFamily="18" charset="0"/>
              </a:rPr>
              <a:t>Politics</a:t>
            </a:r>
          </a:p>
          <a:p>
            <a:pPr marL="285750" indent="-285750">
              <a:buFont typeface="Arial" panose="020B0604020202020204" pitchFamily="34" charset="0"/>
              <a:buChar char="•"/>
            </a:pPr>
            <a:r>
              <a:rPr lang="en-US" dirty="0">
                <a:cs typeface="Times New Roman" panose="02020603050405020304" pitchFamily="18" charset="0"/>
              </a:rPr>
              <a:t>Law</a:t>
            </a:r>
          </a:p>
          <a:p>
            <a:pPr marL="285750" indent="-285750">
              <a:buFont typeface="Arial" panose="020B0604020202020204" pitchFamily="34" charset="0"/>
              <a:buChar char="•"/>
            </a:pPr>
            <a:r>
              <a:rPr lang="en-US" dirty="0">
                <a:cs typeface="Times New Roman" panose="02020603050405020304" pitchFamily="18" charset="0"/>
              </a:rPr>
              <a:t>Economics</a:t>
            </a:r>
          </a:p>
          <a:p>
            <a:pPr marL="285750" indent="-285750">
              <a:buFont typeface="Arial" panose="020B0604020202020204" pitchFamily="34" charset="0"/>
              <a:buChar char="•"/>
            </a:pPr>
            <a:r>
              <a:rPr lang="en-US" dirty="0">
                <a:cs typeface="Times New Roman" panose="02020603050405020304" pitchFamily="18" charset="0"/>
              </a:rPr>
              <a:t>Policy-making</a:t>
            </a:r>
          </a:p>
          <a:p>
            <a:pPr marL="285750" indent="-285750">
              <a:buFont typeface="Arial" panose="020B0604020202020204" pitchFamily="34" charset="0"/>
              <a:buChar char="•"/>
            </a:pPr>
            <a:r>
              <a:rPr lang="en-US" dirty="0">
                <a:cs typeface="Times New Roman" panose="02020603050405020304" pitchFamily="18" charset="0"/>
              </a:rPr>
              <a:t>Governance</a:t>
            </a:r>
          </a:p>
          <a:p>
            <a:pPr marL="285750" indent="-285750">
              <a:buFont typeface="Arial" panose="020B0604020202020204" pitchFamily="34" charset="0"/>
              <a:buChar char="•"/>
            </a:pPr>
            <a:r>
              <a:rPr lang="en-US" dirty="0">
                <a:cs typeface="Times New Roman" panose="02020603050405020304" pitchFamily="18" charset="0"/>
              </a:rPr>
              <a:t>Geopolitics</a:t>
            </a:r>
          </a:p>
          <a:p>
            <a:pPr marL="285750" indent="-285750">
              <a:buFont typeface="Arial" panose="020B0604020202020204" pitchFamily="34" charset="0"/>
              <a:buChar char="•"/>
            </a:pPr>
            <a:r>
              <a:rPr lang="en-US" dirty="0">
                <a:cs typeface="Times New Roman" panose="02020603050405020304" pitchFamily="18" charset="0"/>
              </a:rPr>
              <a:t>Warfare</a:t>
            </a:r>
          </a:p>
        </p:txBody>
      </p:sp>
      <p:sp>
        <p:nvSpPr>
          <p:cNvPr id="10" name="TextBox 9">
            <a:extLst>
              <a:ext uri="{FF2B5EF4-FFF2-40B4-BE49-F238E27FC236}">
                <a16:creationId xmlns:a16="http://schemas.microsoft.com/office/drawing/2014/main" id="{05C1B4A7-3574-45D2-95BD-514A5893E5E5}"/>
              </a:ext>
            </a:extLst>
          </p:cNvPr>
          <p:cNvSpPr txBox="1"/>
          <p:nvPr/>
        </p:nvSpPr>
        <p:spPr>
          <a:xfrm>
            <a:off x="5867400" y="2945487"/>
            <a:ext cx="2111475" cy="1946687"/>
          </a:xfrm>
          <a:prstGeom prst="rect">
            <a:avLst/>
          </a:prstGeom>
          <a:solidFill>
            <a:schemeClr val="accent3">
              <a:lumMod val="40000"/>
              <a:lumOff val="60000"/>
            </a:schemeClr>
          </a:solidFill>
        </p:spPr>
        <p:txBody>
          <a:bodyPr wrap="none" rtlCol="0">
            <a:spAutoFit/>
          </a:bodyPr>
          <a:lstStyle/>
          <a:p>
            <a:pPr>
              <a:spcBef>
                <a:spcPts val="1200"/>
              </a:spcBef>
            </a:pPr>
            <a:r>
              <a:rPr lang="en-US" b="1" dirty="0">
                <a:solidFill>
                  <a:srgbClr val="FF0000"/>
                </a:solidFill>
                <a:cs typeface="Times New Roman" panose="02020603050405020304" pitchFamily="18" charset="0"/>
              </a:rPr>
              <a:t>Eventually:</a:t>
            </a:r>
            <a:endParaRPr lang="en-US" dirty="0">
              <a:cs typeface="Times New Roman" panose="02020603050405020304" pitchFamily="18" charset="0"/>
            </a:endParaRPr>
          </a:p>
          <a:p>
            <a:pPr marL="285750" indent="-285750">
              <a:spcBef>
                <a:spcPts val="300"/>
              </a:spcBef>
              <a:buFont typeface="Arial" panose="020B0604020202020204" pitchFamily="34" charset="0"/>
              <a:buChar char="•"/>
            </a:pPr>
            <a:r>
              <a:rPr lang="en-US" dirty="0">
                <a:cs typeface="Times New Roman" panose="02020603050405020304" pitchFamily="18" charset="0"/>
              </a:rPr>
              <a:t>Social norms</a:t>
            </a:r>
          </a:p>
          <a:p>
            <a:pPr marL="285750" indent="-285750">
              <a:spcBef>
                <a:spcPts val="300"/>
              </a:spcBef>
              <a:buFont typeface="Arial" panose="020B0604020202020204" pitchFamily="34" charset="0"/>
              <a:buChar char="•"/>
            </a:pPr>
            <a:r>
              <a:rPr lang="en-US" dirty="0">
                <a:cs typeface="Times New Roman" panose="02020603050405020304" pitchFamily="18" charset="0"/>
              </a:rPr>
              <a:t>Morality &amp; ethics</a:t>
            </a:r>
          </a:p>
          <a:p>
            <a:pPr marL="285750" indent="-285750">
              <a:spcBef>
                <a:spcPts val="300"/>
              </a:spcBef>
              <a:buFont typeface="Arial" panose="020B0604020202020204" pitchFamily="34" charset="0"/>
              <a:buChar char="•"/>
            </a:pPr>
            <a:r>
              <a:rPr lang="en-US" dirty="0">
                <a:cs typeface="Times New Roman" panose="02020603050405020304" pitchFamily="18" charset="0"/>
              </a:rPr>
              <a:t>Relationships</a:t>
            </a:r>
          </a:p>
          <a:p>
            <a:pPr marL="285750" indent="-285750">
              <a:spcBef>
                <a:spcPts val="300"/>
              </a:spcBef>
              <a:buFont typeface="Arial" panose="020B0604020202020204" pitchFamily="34" charset="0"/>
              <a:buChar char="•"/>
            </a:pPr>
            <a:r>
              <a:rPr lang="en-US" dirty="0">
                <a:cs typeface="Times New Roman" panose="02020603050405020304" pitchFamily="18" charset="0"/>
              </a:rPr>
              <a:t>Societal structure</a:t>
            </a:r>
          </a:p>
          <a:p>
            <a:pPr marL="285750" indent="-285750">
              <a:spcBef>
                <a:spcPts val="300"/>
              </a:spcBef>
              <a:buFont typeface="Arial" panose="020B0604020202020204" pitchFamily="34" charset="0"/>
              <a:buChar char="•"/>
            </a:pPr>
            <a:r>
              <a:rPr lang="en-US" dirty="0">
                <a:cs typeface="Times New Roman" panose="02020603050405020304" pitchFamily="18" charset="0"/>
              </a:rPr>
              <a:t>Civilization</a:t>
            </a:r>
          </a:p>
        </p:txBody>
      </p:sp>
    </p:spTree>
    <p:extLst>
      <p:ext uri="{BB962C8B-B14F-4D97-AF65-F5344CB8AC3E}">
        <p14:creationId xmlns:p14="http://schemas.microsoft.com/office/powerpoint/2010/main" val="3977287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00200"/>
            <a:ext cx="8044873" cy="4431983"/>
          </a:xfrm>
          <a:prstGeom prst="rect">
            <a:avLst/>
          </a:prstGeom>
          <a:noFill/>
          <a:ln>
            <a:solidFill>
              <a:srgbClr val="002600"/>
            </a:solidFill>
          </a:ln>
        </p:spPr>
        <p:txBody>
          <a:bodyPr wrap="square" rtlCol="0">
            <a:spAutoFit/>
          </a:bodyPr>
          <a:lstStyle/>
          <a:p>
            <a:pPr marL="342900" indent="-342900">
              <a:spcBef>
                <a:spcPts val="1800"/>
              </a:spcBef>
              <a:buFont typeface="Arial" panose="020B0604020202020204" pitchFamily="34" charset="0"/>
              <a:buChar char="•"/>
            </a:pPr>
            <a:r>
              <a:rPr lang="en-US" dirty="0">
                <a:cs typeface="Times New Roman" panose="02020603050405020304" pitchFamily="18" charset="0"/>
              </a:rPr>
              <a:t>AI will revolutionize </a:t>
            </a:r>
            <a:r>
              <a:rPr lang="en-US" b="1" i="1" u="sng" dirty="0">
                <a:cs typeface="Times New Roman" panose="02020603050405020304" pitchFamily="18" charset="0"/>
              </a:rPr>
              <a:t>medicine and healthcare </a:t>
            </a:r>
            <a:r>
              <a:rPr lang="en-US" dirty="0">
                <a:cs typeface="Times New Roman" panose="02020603050405020304" pitchFamily="18" charset="0"/>
              </a:rPr>
              <a:t>at every level.</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a:t>
            </a:r>
            <a:r>
              <a:rPr lang="en-US" b="1" i="1" u="sng" dirty="0">
                <a:cs typeface="Times New Roman" panose="02020603050405020304" pitchFamily="18" charset="0"/>
              </a:rPr>
              <a:t>make life much easier</a:t>
            </a:r>
            <a:r>
              <a:rPr lang="en-US" dirty="0">
                <a:cs typeface="Times New Roman" panose="02020603050405020304" pitchFamily="18" charset="0"/>
              </a:rPr>
              <a:t> for a lot of people – e.g., those with disabilities.</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supercharge </a:t>
            </a:r>
            <a:r>
              <a:rPr lang="en-US" b="1" i="1" u="sng" dirty="0">
                <a:cs typeface="Times New Roman" panose="02020603050405020304" pitchFamily="18" charset="0"/>
              </a:rPr>
              <a:t>innovation</a:t>
            </a:r>
            <a:r>
              <a:rPr lang="en-US" dirty="0">
                <a:cs typeface="Times New Roman" panose="02020603050405020304" pitchFamily="18" charset="0"/>
              </a:rPr>
              <a:t>, </a:t>
            </a:r>
            <a:r>
              <a:rPr lang="en-US" b="1" i="1" u="sng" dirty="0">
                <a:cs typeface="Times New Roman" panose="02020603050405020304" pitchFamily="18" charset="0"/>
              </a:rPr>
              <a:t>invention</a:t>
            </a:r>
            <a:r>
              <a:rPr lang="en-US" dirty="0">
                <a:cs typeface="Times New Roman" panose="02020603050405020304" pitchFamily="18" charset="0"/>
              </a:rPr>
              <a:t>, and even </a:t>
            </a:r>
            <a:r>
              <a:rPr lang="en-US" b="1" i="1" u="sng" dirty="0">
                <a:cs typeface="Times New Roman" panose="02020603050405020304" pitchFamily="18" charset="0"/>
              </a:rPr>
              <a:t>scientific discovery</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transform and increasingly </a:t>
            </a:r>
            <a:r>
              <a:rPr lang="en-US" b="1" i="1" u="sng" dirty="0">
                <a:cs typeface="Times New Roman" panose="02020603050405020304" pitchFamily="18" charset="0"/>
              </a:rPr>
              <a:t>automate engineering</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make </a:t>
            </a:r>
            <a:r>
              <a:rPr lang="en-US" b="1" i="1" u="sng" dirty="0">
                <a:cs typeface="Times New Roman" panose="02020603050405020304" pitchFamily="18" charset="0"/>
              </a:rPr>
              <a:t>education</a:t>
            </a:r>
            <a:r>
              <a:rPr lang="en-US" dirty="0">
                <a:cs typeface="Times New Roman" panose="02020603050405020304" pitchFamily="18" charset="0"/>
              </a:rPr>
              <a:t> more accessible, enriched, and effective.</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transform </a:t>
            </a:r>
            <a:r>
              <a:rPr lang="en-US" b="1" i="1" u="sng" dirty="0">
                <a:cs typeface="Times New Roman" panose="02020603050405020304" pitchFamily="18" charset="0"/>
              </a:rPr>
              <a:t>communication</a:t>
            </a:r>
            <a:r>
              <a:rPr lang="en-US" dirty="0">
                <a:cs typeface="Times New Roman" panose="02020603050405020304" pitchFamily="18" charset="0"/>
              </a:rPr>
              <a:t>, </a:t>
            </a:r>
            <a:r>
              <a:rPr lang="en-US" b="1" i="1" u="sng" dirty="0">
                <a:cs typeface="Times New Roman" panose="02020603050405020304" pitchFamily="18" charset="0"/>
              </a:rPr>
              <a:t>media</a:t>
            </a:r>
            <a:r>
              <a:rPr lang="en-US" dirty="0">
                <a:cs typeface="Times New Roman" panose="02020603050405020304" pitchFamily="18" charset="0"/>
              </a:rPr>
              <a:t>, and </a:t>
            </a:r>
            <a:r>
              <a:rPr lang="en-US" b="1" i="1" u="sng" dirty="0">
                <a:cs typeface="Times New Roman" panose="02020603050405020304" pitchFamily="18" charset="0"/>
              </a:rPr>
              <a:t>entertainment</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help in combating the existential threat of </a:t>
            </a:r>
            <a:r>
              <a:rPr lang="en-US" b="1" i="1" u="sng" dirty="0">
                <a:cs typeface="Times New Roman" panose="02020603050405020304" pitchFamily="18" charset="0"/>
              </a:rPr>
              <a:t>climate change</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greatly reduce the hazards of </a:t>
            </a:r>
            <a:r>
              <a:rPr lang="en-US" b="1" i="1" u="sng" dirty="0">
                <a:cs typeface="Times New Roman" panose="02020603050405020304" pitchFamily="18" charset="0"/>
              </a:rPr>
              <a:t>human error</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broadly </a:t>
            </a:r>
            <a:r>
              <a:rPr lang="en-US" b="1" i="1" u="sng" dirty="0">
                <a:cs typeface="Times New Roman" panose="02020603050405020304" pitchFamily="18" charset="0"/>
              </a:rPr>
              <a:t>increase institutional efficiency</a:t>
            </a:r>
            <a:r>
              <a:rPr lang="en-US" dirty="0">
                <a:cs typeface="Times New Roman" panose="02020603050405020304" pitchFamily="18" charset="0"/>
              </a:rPr>
              <a:t>.</a:t>
            </a:r>
          </a:p>
        </p:txBody>
      </p:sp>
      <p:sp>
        <p:nvSpPr>
          <p:cNvPr id="3" name="Text Box 2"/>
          <p:cNvSpPr txBox="1">
            <a:spLocks noChangeArrowheads="1"/>
          </p:cNvSpPr>
          <p:nvPr/>
        </p:nvSpPr>
        <p:spPr bwMode="auto">
          <a:xfrm>
            <a:off x="2819400" y="807344"/>
            <a:ext cx="3246017"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AI has great benefits</a:t>
            </a:r>
          </a:p>
        </p:txBody>
      </p:sp>
    </p:spTree>
    <p:extLst>
      <p:ext uri="{BB962C8B-B14F-4D97-AF65-F5344CB8AC3E}">
        <p14:creationId xmlns:p14="http://schemas.microsoft.com/office/powerpoint/2010/main" val="3157029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B25D144-2F36-4746-AEA1-C43ECD760BA3}"/>
              </a:ext>
            </a:extLst>
          </p:cNvPr>
          <p:cNvSpPr txBox="1">
            <a:spLocks noChangeArrowheads="1"/>
          </p:cNvSpPr>
          <p:nvPr/>
        </p:nvSpPr>
        <p:spPr bwMode="auto">
          <a:xfrm>
            <a:off x="2399354" y="786080"/>
            <a:ext cx="4345292"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Intelligence as Computation</a:t>
            </a:r>
          </a:p>
        </p:txBody>
      </p:sp>
      <p:sp>
        <p:nvSpPr>
          <p:cNvPr id="4" name="TextBox 3">
            <a:extLst>
              <a:ext uri="{FF2B5EF4-FFF2-40B4-BE49-F238E27FC236}">
                <a16:creationId xmlns:a16="http://schemas.microsoft.com/office/drawing/2014/main" id="{D1949F9B-67A3-4603-9426-202BF56BB0D2}"/>
              </a:ext>
            </a:extLst>
          </p:cNvPr>
          <p:cNvSpPr txBox="1"/>
          <p:nvPr/>
        </p:nvSpPr>
        <p:spPr>
          <a:xfrm>
            <a:off x="457200" y="5410200"/>
            <a:ext cx="8058538" cy="400110"/>
          </a:xfrm>
          <a:prstGeom prst="rect">
            <a:avLst/>
          </a:prstGeom>
          <a:solidFill>
            <a:srgbClr val="CCFFFF"/>
          </a:solidFill>
          <a:ln>
            <a:solidFill>
              <a:schemeClr val="tx1"/>
            </a:solidFill>
          </a:ln>
        </p:spPr>
        <p:txBody>
          <a:bodyPr wrap="square" rtlCol="0">
            <a:spAutoFit/>
          </a:bodyPr>
          <a:lstStyle/>
          <a:p>
            <a:r>
              <a:rPr lang="en-US" sz="2000" dirty="0">
                <a:cs typeface="Times New Roman" panose="02020603050405020304" pitchFamily="18" charset="0"/>
              </a:rPr>
              <a:t>Classical AI was based on this </a:t>
            </a:r>
            <a:r>
              <a:rPr lang="en-US" sz="2000" b="1" dirty="0">
                <a:solidFill>
                  <a:srgbClr val="FF0000"/>
                </a:solidFill>
                <a:cs typeface="Times New Roman" panose="02020603050405020304" pitchFamily="18" charset="0"/>
              </a:rPr>
              <a:t>symbol manipulation framework</a:t>
            </a:r>
          </a:p>
        </p:txBody>
      </p:sp>
      <p:sp>
        <p:nvSpPr>
          <p:cNvPr id="5" name="TextBox 4">
            <a:extLst>
              <a:ext uri="{FF2B5EF4-FFF2-40B4-BE49-F238E27FC236}">
                <a16:creationId xmlns:a16="http://schemas.microsoft.com/office/drawing/2014/main" id="{BBE813FF-908B-4C5C-B820-A4A93534141B}"/>
              </a:ext>
            </a:extLst>
          </p:cNvPr>
          <p:cNvSpPr txBox="1"/>
          <p:nvPr/>
        </p:nvSpPr>
        <p:spPr>
          <a:xfrm>
            <a:off x="457199" y="1557347"/>
            <a:ext cx="8058539" cy="3554819"/>
          </a:xfrm>
          <a:prstGeom prst="rect">
            <a:avLst/>
          </a:prstGeom>
          <a:solidFill>
            <a:srgbClr val="CCFFFF"/>
          </a:solidFill>
          <a:ln>
            <a:solidFill>
              <a:schemeClr val="tx1"/>
            </a:solidFill>
          </a:ln>
        </p:spPr>
        <p:txBody>
          <a:bodyPr wrap="square" rtlCol="0">
            <a:spAutoFit/>
          </a:bodyPr>
          <a:lstStyle/>
          <a:p>
            <a:r>
              <a:rPr lang="en-US" sz="2000" b="1" u="sng" dirty="0">
                <a:solidFill>
                  <a:srgbClr val="FF0000"/>
                </a:solidFill>
                <a:cs typeface="Times New Roman" panose="02020603050405020304" pitchFamily="18" charset="0"/>
              </a:rPr>
              <a:t>Basic Elements</a:t>
            </a:r>
            <a:r>
              <a:rPr lang="en-US" sz="2000" b="1" dirty="0">
                <a:solidFill>
                  <a:srgbClr val="FF0000"/>
                </a:solidFill>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Everything can be represented in terms of codes </a:t>
            </a:r>
            <a:r>
              <a:rPr lang="en-US" sz="2000" dirty="0">
                <a:cs typeface="Times New Roman" panose="02020603050405020304" pitchFamily="18" charset="0"/>
                <a:sym typeface="Symbol" panose="05050102010706020507" pitchFamily="18" charset="2"/>
              </a:rPr>
              <a:t></a:t>
            </a:r>
            <a:r>
              <a:rPr lang="en-US" sz="2000" dirty="0">
                <a:cs typeface="Times New Roman" panose="02020603050405020304" pitchFamily="18" charset="0"/>
              </a:rPr>
              <a:t> </a:t>
            </a:r>
            <a:r>
              <a:rPr lang="en-US" sz="2000" b="1" dirty="0">
                <a:solidFill>
                  <a:srgbClr val="FF0000"/>
                </a:solidFill>
                <a:cs typeface="Times New Roman" panose="02020603050405020304" pitchFamily="18" charset="0"/>
              </a:rPr>
              <a:t>Symbols</a:t>
            </a:r>
            <a:r>
              <a:rPr lang="en-US" sz="2000" dirty="0">
                <a:cs typeface="Times New Roman" panose="02020603050405020304" pitchFamily="18" charset="0"/>
              </a:rPr>
              <a:t>.</a:t>
            </a:r>
          </a:p>
          <a:p>
            <a:pPr marL="342900" indent="-342900">
              <a:spcBef>
                <a:spcPts val="600"/>
              </a:spcBef>
              <a:buFont typeface="Arial" panose="020B0604020202020204" pitchFamily="34" charset="0"/>
              <a:buChar char="•"/>
            </a:pPr>
            <a:r>
              <a:rPr lang="en-US" sz="2000" dirty="0">
                <a:cs typeface="Times New Roman" panose="02020603050405020304" pitchFamily="18" charset="0"/>
              </a:rPr>
              <a:t>All thought and behavior is manipulation of symbols </a:t>
            </a:r>
            <a:r>
              <a:rPr lang="en-US" sz="2000" dirty="0">
                <a:cs typeface="Times New Roman" panose="02020603050405020304" pitchFamily="18" charset="0"/>
                <a:sym typeface="Symbol" panose="05050102010706020507" pitchFamily="18" charset="2"/>
              </a:rPr>
              <a:t> </a:t>
            </a:r>
            <a:r>
              <a:rPr lang="en-US" sz="2000" b="1" dirty="0">
                <a:solidFill>
                  <a:srgbClr val="FF0000"/>
                </a:solidFill>
                <a:cs typeface="Times New Roman" panose="02020603050405020304" pitchFamily="18" charset="0"/>
                <a:sym typeface="Symbol" panose="05050102010706020507" pitchFamily="18" charset="2"/>
              </a:rPr>
              <a:t>Programs</a:t>
            </a:r>
            <a:r>
              <a:rPr lang="en-US" sz="2000" dirty="0">
                <a:cs typeface="Times New Roman" panose="02020603050405020304" pitchFamily="18" charset="0"/>
                <a:sym typeface="Symbol" panose="05050102010706020507" pitchFamily="18" charset="2"/>
              </a:rPr>
              <a:t>.</a:t>
            </a:r>
            <a:endParaRPr lang="en-US" sz="2000" dirty="0">
              <a:cs typeface="Times New Roman" panose="02020603050405020304" pitchFamily="18" charset="0"/>
            </a:endParaRPr>
          </a:p>
          <a:p>
            <a:pPr marL="342900" indent="-342900">
              <a:spcBef>
                <a:spcPts val="600"/>
              </a:spcBef>
              <a:buFont typeface="Arial" panose="020B0604020202020204" pitchFamily="34" charset="0"/>
              <a:buChar char="•"/>
            </a:pPr>
            <a:r>
              <a:rPr lang="en-US" sz="2000" dirty="0">
                <a:cs typeface="Times New Roman" panose="02020603050405020304" pitchFamily="18" charset="0"/>
              </a:rPr>
              <a:t>An intelligent system:</a:t>
            </a:r>
          </a:p>
          <a:p>
            <a:pPr marL="800100" lvl="1" indent="-342900">
              <a:buFont typeface="Wingdings" panose="05000000000000000000" pitchFamily="2" charset="2"/>
              <a:buChar char="ü"/>
            </a:pPr>
            <a:r>
              <a:rPr lang="en-US" sz="2000" dirty="0">
                <a:cs typeface="Times New Roman" panose="02020603050405020304" pitchFamily="18" charset="0"/>
              </a:rPr>
              <a:t>Represents its sensory input in terms of symbols = </a:t>
            </a:r>
            <a:r>
              <a:rPr lang="en-US" sz="2000" b="1" dirty="0">
                <a:solidFill>
                  <a:srgbClr val="FF0000"/>
                </a:solidFill>
                <a:cs typeface="Times New Roman" panose="02020603050405020304" pitchFamily="18" charset="0"/>
              </a:rPr>
              <a:t>Perception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Manipulates these symbols using algorithms = </a:t>
            </a:r>
            <a:r>
              <a:rPr lang="en-US" sz="2000" b="1" dirty="0">
                <a:solidFill>
                  <a:srgbClr val="FF0000"/>
                </a:solidFill>
                <a:cs typeface="Times New Roman" panose="02020603050405020304" pitchFamily="18" charset="0"/>
              </a:rPr>
              <a:t>Cognition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Uses the outputs to trigger response programs = </a:t>
            </a:r>
            <a:r>
              <a:rPr lang="en-US" sz="2000" b="1" dirty="0">
                <a:solidFill>
                  <a:srgbClr val="FF0000"/>
                </a:solidFill>
                <a:cs typeface="Times New Roman" panose="02020603050405020304" pitchFamily="18" charset="0"/>
              </a:rPr>
              <a:t>Action</a:t>
            </a:r>
            <a:r>
              <a:rPr lang="en-US" sz="2000" dirty="0">
                <a:cs typeface="Times New Roman" panose="02020603050405020304" pitchFamily="18" charset="0"/>
              </a:rPr>
              <a:t>.</a:t>
            </a:r>
          </a:p>
          <a:p>
            <a:pPr marL="800100" lvl="1" indent="-342900">
              <a:buFont typeface="Wingdings" panose="05000000000000000000" pitchFamily="2" charset="2"/>
              <a:buChar char="ü"/>
            </a:pPr>
            <a:r>
              <a:rPr lang="en-US" sz="2000" dirty="0">
                <a:cs typeface="Times New Roman" panose="02020603050405020304" pitchFamily="18" charset="0"/>
              </a:rPr>
              <a:t>Responses = choices, decisions, predictions, behaviors, etc.</a:t>
            </a:r>
          </a:p>
          <a:p>
            <a:pPr marL="342900" indent="-342900">
              <a:spcBef>
                <a:spcPts val="600"/>
              </a:spcBef>
              <a:buFont typeface="Arial" panose="020B0604020202020204" pitchFamily="34" charset="0"/>
              <a:buChar char="•"/>
            </a:pPr>
            <a:r>
              <a:rPr lang="en-US" sz="2000" dirty="0">
                <a:cs typeface="Times New Roman" panose="02020603050405020304" pitchFamily="18" charset="0"/>
              </a:rPr>
              <a:t>Learning = Constructing a richer symbol and program repertoire.</a:t>
            </a:r>
          </a:p>
          <a:p>
            <a:pPr marL="342900" indent="-342900">
              <a:spcBef>
                <a:spcPts val="600"/>
              </a:spcBef>
              <a:buFont typeface="Arial" panose="020B0604020202020204" pitchFamily="34" charset="0"/>
              <a:buChar char="•"/>
            </a:pPr>
            <a:r>
              <a:rPr lang="en-US" sz="2000" dirty="0">
                <a:cs typeface="Times New Roman" panose="02020603050405020304" pitchFamily="18" charset="0"/>
              </a:rPr>
              <a:t>Increased intelligence = more complex perception, cognition, action.</a:t>
            </a:r>
          </a:p>
        </p:txBody>
      </p:sp>
      <p:sp>
        <p:nvSpPr>
          <p:cNvPr id="3" name="TextBox 2">
            <a:extLst>
              <a:ext uri="{FF2B5EF4-FFF2-40B4-BE49-F238E27FC236}">
                <a16:creationId xmlns:a16="http://schemas.microsoft.com/office/drawing/2014/main" id="{FCB38DC6-0D3E-48C9-8A18-5F00327FA41E}"/>
              </a:ext>
            </a:extLst>
          </p:cNvPr>
          <p:cNvSpPr txBox="1"/>
          <p:nvPr/>
        </p:nvSpPr>
        <p:spPr>
          <a:xfrm>
            <a:off x="7661374" y="5908289"/>
            <a:ext cx="848181" cy="400110"/>
          </a:xfrm>
          <a:prstGeom prst="rect">
            <a:avLst/>
          </a:prstGeom>
          <a:noFill/>
          <a:ln>
            <a:solidFill>
              <a:schemeClr val="accent1"/>
            </a:solidFill>
          </a:ln>
        </p:spPr>
        <p:txBody>
          <a:bodyPr wrap="none" rtlCol="0">
            <a:spAutoFit/>
          </a:bodyPr>
          <a:lstStyle/>
          <a:p>
            <a:r>
              <a:rPr lang="en-US" sz="2000" b="1" dirty="0">
                <a:solidFill>
                  <a:srgbClr val="FF0000"/>
                </a:solidFill>
                <a:cs typeface="Times New Roman" panose="02020603050405020304" pitchFamily="18" charset="0"/>
              </a:rPr>
              <a:t>GOFAI</a:t>
            </a:r>
          </a:p>
        </p:txBody>
      </p:sp>
    </p:spTree>
    <p:extLst>
      <p:ext uri="{BB962C8B-B14F-4D97-AF65-F5344CB8AC3E}">
        <p14:creationId xmlns:p14="http://schemas.microsoft.com/office/powerpoint/2010/main" val="34811450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447800"/>
            <a:ext cx="8010238" cy="4939814"/>
          </a:xfrm>
          <a:prstGeom prst="rect">
            <a:avLst/>
          </a:prstGeom>
          <a:noFill/>
          <a:ln>
            <a:solidFill>
              <a:srgbClr val="002600"/>
            </a:solidFill>
          </a:ln>
        </p:spPr>
        <p:txBody>
          <a:bodyPr wrap="square" rtlCol="0">
            <a:spAutoFit/>
          </a:bodyPr>
          <a:lstStyle/>
          <a:p>
            <a:pPr marL="342900" indent="-342900">
              <a:spcBef>
                <a:spcPts val="1800"/>
              </a:spcBef>
              <a:buFont typeface="Arial" panose="020B0604020202020204" pitchFamily="34" charset="0"/>
              <a:buChar char="•"/>
            </a:pPr>
            <a:r>
              <a:rPr lang="en-US" dirty="0">
                <a:solidFill>
                  <a:srgbClr val="FF0000"/>
                </a:solidFill>
                <a:cs typeface="Times New Roman" panose="02020603050405020304" pitchFamily="18" charset="0"/>
              </a:rPr>
              <a:t>AI is the first time we are </a:t>
            </a:r>
            <a:r>
              <a:rPr lang="en-US" b="1" i="1" u="sng" dirty="0">
                <a:solidFill>
                  <a:srgbClr val="FF0000"/>
                </a:solidFill>
                <a:cs typeface="Times New Roman" panose="02020603050405020304" pitchFamily="18" charset="0"/>
              </a:rPr>
              <a:t>outsourcing complex decisions to non-human entities</a:t>
            </a:r>
            <a:r>
              <a:rPr lang="en-US" dirty="0">
                <a:solidFill>
                  <a:srgbClr val="FF0000"/>
                </a:solidFill>
                <a:cs typeface="Times New Roman" panose="02020603050405020304" pitchFamily="18" charset="0"/>
              </a:rPr>
              <a:t>.</a:t>
            </a:r>
            <a:endParaRPr lang="en-US" dirty="0">
              <a:cs typeface="Times New Roman" panose="02020603050405020304" pitchFamily="18" charset="0"/>
            </a:endParaRPr>
          </a:p>
          <a:p>
            <a:pPr marL="342900" indent="-342900">
              <a:spcBef>
                <a:spcPts val="1800"/>
              </a:spcBef>
              <a:buFont typeface="Arial" panose="020B0604020202020204" pitchFamily="34" charset="0"/>
              <a:buChar char="•"/>
            </a:pPr>
            <a:r>
              <a:rPr lang="en-US" dirty="0">
                <a:cs typeface="Times New Roman" panose="02020603050405020304" pitchFamily="18" charset="0"/>
              </a:rPr>
              <a:t>AI will change </a:t>
            </a:r>
            <a:r>
              <a:rPr lang="en-US" b="1" i="1" u="sng" dirty="0">
                <a:cs typeface="Times New Roman" panose="02020603050405020304" pitchFamily="18" charset="0"/>
              </a:rPr>
              <a:t>the way people think</a:t>
            </a:r>
            <a:r>
              <a:rPr lang="en-US" dirty="0">
                <a:cs typeface="Times New Roman" panose="02020603050405020304" pitchFamily="18" charset="0"/>
              </a:rPr>
              <a:t> – e.g., outsourcing knowledge.</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change </a:t>
            </a:r>
            <a:r>
              <a:rPr lang="en-US" b="1" i="1" u="sng" dirty="0">
                <a:cs typeface="Times New Roman" panose="02020603050405020304" pitchFamily="18" charset="0"/>
              </a:rPr>
              <a:t>the nature of human interaction</a:t>
            </a:r>
            <a:r>
              <a:rPr lang="en-US" dirty="0">
                <a:cs typeface="Times New Roman" panose="02020603050405020304" pitchFamily="18" charset="0"/>
              </a:rPr>
              <a:t> – e.g., VR/AR/metaverse.</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alter the </a:t>
            </a:r>
            <a:r>
              <a:rPr lang="en-US" b="1" i="1" u="sng" dirty="0">
                <a:cs typeface="Times New Roman" panose="02020603050405020304" pitchFamily="18" charset="0"/>
              </a:rPr>
              <a:t>norms of society</a:t>
            </a:r>
            <a:r>
              <a:rPr lang="en-US" dirty="0">
                <a:cs typeface="Times New Roman" panose="02020603050405020304" pitchFamily="18" charset="0"/>
              </a:rPr>
              <a:t> radically – e.g., hyper-rationality.</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supercharge </a:t>
            </a:r>
            <a:r>
              <a:rPr lang="en-US" b="1" i="1" u="sng" dirty="0">
                <a:cs typeface="Times New Roman" panose="02020603050405020304" pitchFamily="18" charset="0"/>
              </a:rPr>
              <a:t>false beliefs</a:t>
            </a:r>
            <a:r>
              <a:rPr lang="en-US" dirty="0">
                <a:cs typeface="Times New Roman" panose="02020603050405020304" pitchFamily="18" charset="0"/>
              </a:rPr>
              <a:t>, </a:t>
            </a:r>
            <a:r>
              <a:rPr lang="en-US" b="1" i="1" u="sng" dirty="0">
                <a:cs typeface="Times New Roman" panose="02020603050405020304" pitchFamily="18" charset="0"/>
              </a:rPr>
              <a:t>misinformation</a:t>
            </a:r>
            <a:r>
              <a:rPr lang="en-US" dirty="0">
                <a:cs typeface="Times New Roman" panose="02020603050405020304" pitchFamily="18" charset="0"/>
              </a:rPr>
              <a:t>, and </a:t>
            </a:r>
            <a:r>
              <a:rPr lang="en-US" b="1" i="1" u="sng" dirty="0">
                <a:cs typeface="Times New Roman" panose="02020603050405020304" pitchFamily="18" charset="0"/>
              </a:rPr>
              <a:t>conflict</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increase the </a:t>
            </a:r>
            <a:r>
              <a:rPr lang="en-US" b="1" i="1" u="sng" dirty="0">
                <a:cs typeface="Times New Roman" panose="02020603050405020304" pitchFamily="18" charset="0"/>
              </a:rPr>
              <a:t>intrusive and coercive power of governments</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make </a:t>
            </a:r>
            <a:r>
              <a:rPr lang="en-US" b="1" i="1" u="sng" dirty="0">
                <a:cs typeface="Times New Roman" panose="02020603050405020304" pitchFamily="18" charset="0"/>
              </a:rPr>
              <a:t>warfare</a:t>
            </a:r>
            <a:r>
              <a:rPr lang="en-US" dirty="0">
                <a:cs typeface="Times New Roman" panose="02020603050405020304" pitchFamily="18" charset="0"/>
              </a:rPr>
              <a:t> more efficient, lethal, and impersonal.</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create massive </a:t>
            </a:r>
            <a:r>
              <a:rPr lang="en-US" b="1" i="1" u="sng" dirty="0">
                <a:cs typeface="Times New Roman" panose="02020603050405020304" pitchFamily="18" charset="0"/>
              </a:rPr>
              <a:t>economic dislocation</a:t>
            </a:r>
            <a:r>
              <a:rPr lang="en-US" dirty="0">
                <a:cs typeface="Times New Roman" panose="02020603050405020304" pitchFamily="18" charset="0"/>
              </a:rPr>
              <a:t> – loss of whole professions.</a:t>
            </a:r>
          </a:p>
          <a:p>
            <a:pPr marL="342900" indent="-342900">
              <a:spcBef>
                <a:spcPts val="1800"/>
              </a:spcBef>
              <a:buFont typeface="Arial" panose="020B0604020202020204" pitchFamily="34" charset="0"/>
              <a:buChar char="•"/>
            </a:pPr>
            <a:r>
              <a:rPr lang="en-US" dirty="0">
                <a:cs typeface="Times New Roman" panose="02020603050405020304" pitchFamily="18" charset="0"/>
              </a:rPr>
              <a:t>AI will increase </a:t>
            </a:r>
            <a:r>
              <a:rPr lang="en-US" b="1" i="1" u="sng" dirty="0">
                <a:cs typeface="Times New Roman" panose="02020603050405020304" pitchFamily="18" charset="0"/>
              </a:rPr>
              <a:t>socioeconomic and geopolitical inequality</a:t>
            </a:r>
            <a:r>
              <a:rPr lang="en-US" dirty="0">
                <a:cs typeface="Times New Roman" panose="02020603050405020304" pitchFamily="18" charset="0"/>
              </a:rPr>
              <a:t>.</a:t>
            </a:r>
          </a:p>
          <a:p>
            <a:pPr marL="342900" indent="-342900">
              <a:spcBef>
                <a:spcPts val="1800"/>
              </a:spcBef>
              <a:buFont typeface="Arial" panose="020B0604020202020204" pitchFamily="34" charset="0"/>
              <a:buChar char="•"/>
            </a:pPr>
            <a:r>
              <a:rPr lang="en-US" dirty="0">
                <a:solidFill>
                  <a:srgbClr val="FF0000"/>
                </a:solidFill>
                <a:cs typeface="Times New Roman" panose="02020603050405020304" pitchFamily="18" charset="0"/>
              </a:rPr>
              <a:t>By the time we fully grasp the hazards of AI, it will probably be </a:t>
            </a:r>
            <a:r>
              <a:rPr lang="en-US" b="1" i="1" u="sng" dirty="0">
                <a:solidFill>
                  <a:srgbClr val="FF0000"/>
                </a:solidFill>
                <a:cs typeface="Times New Roman" panose="02020603050405020304" pitchFamily="18" charset="0"/>
              </a:rPr>
              <a:t>too late</a:t>
            </a:r>
            <a:r>
              <a:rPr lang="en-US" dirty="0">
                <a:solidFill>
                  <a:srgbClr val="FF0000"/>
                </a:solidFill>
                <a:cs typeface="Times New Roman" panose="02020603050405020304" pitchFamily="18" charset="0"/>
              </a:rPr>
              <a:t>.</a:t>
            </a:r>
          </a:p>
        </p:txBody>
      </p:sp>
      <p:sp>
        <p:nvSpPr>
          <p:cNvPr id="3" name="Text Box 2"/>
          <p:cNvSpPr txBox="1">
            <a:spLocks noChangeArrowheads="1"/>
          </p:cNvSpPr>
          <p:nvPr/>
        </p:nvSpPr>
        <p:spPr bwMode="auto">
          <a:xfrm>
            <a:off x="2878619" y="762000"/>
            <a:ext cx="3386761"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AI also has great risks</a:t>
            </a:r>
          </a:p>
        </p:txBody>
      </p:sp>
    </p:spTree>
    <p:extLst>
      <p:ext uri="{BB962C8B-B14F-4D97-AF65-F5344CB8AC3E}">
        <p14:creationId xmlns:p14="http://schemas.microsoft.com/office/powerpoint/2010/main" val="3450599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331BD-6EDC-4651-AA0F-6D33D513654A}"/>
              </a:ext>
            </a:extLst>
          </p:cNvPr>
          <p:cNvSpPr txBox="1"/>
          <p:nvPr/>
        </p:nvSpPr>
        <p:spPr>
          <a:xfrm>
            <a:off x="3965037" y="830237"/>
            <a:ext cx="1785425" cy="523220"/>
          </a:xfrm>
          <a:prstGeom prst="rect">
            <a:avLst/>
          </a:prstGeom>
          <a:noFill/>
        </p:spPr>
        <p:txBody>
          <a:bodyPr wrap="none" rtlCol="0">
            <a:spAutoFit/>
          </a:bodyPr>
          <a:lstStyle/>
          <a:p>
            <a:r>
              <a:rPr lang="en-US" sz="2800" b="1" u="sng" dirty="0">
                <a:solidFill>
                  <a:srgbClr val="FF0000"/>
                </a:solidFill>
                <a:cs typeface="Times New Roman" panose="02020603050405020304" pitchFamily="18" charset="0"/>
              </a:rPr>
              <a:t>Challenges</a:t>
            </a:r>
          </a:p>
        </p:txBody>
      </p:sp>
      <p:sp>
        <p:nvSpPr>
          <p:cNvPr id="3" name="TextBox 2">
            <a:extLst>
              <a:ext uri="{FF2B5EF4-FFF2-40B4-BE49-F238E27FC236}">
                <a16:creationId xmlns:a16="http://schemas.microsoft.com/office/drawing/2014/main" id="{47CBC8D4-41C3-4645-8B52-F940DBFADC43}"/>
              </a:ext>
            </a:extLst>
          </p:cNvPr>
          <p:cNvSpPr txBox="1"/>
          <p:nvPr/>
        </p:nvSpPr>
        <p:spPr>
          <a:xfrm>
            <a:off x="1333500" y="1371600"/>
            <a:ext cx="7048500" cy="5293757"/>
          </a:xfrm>
          <a:prstGeom prst="rect">
            <a:avLst/>
          </a:prstGeom>
          <a:noFill/>
        </p:spPr>
        <p:txBody>
          <a:bodyPr wrap="square" rtlCol="0">
            <a:spAutoFit/>
          </a:bodyPr>
          <a:lstStyle/>
          <a:p>
            <a:r>
              <a:rPr lang="en-US" sz="2000" b="1" u="sng" dirty="0">
                <a:solidFill>
                  <a:srgbClr val="FF0000"/>
                </a:solidFill>
                <a:cs typeface="Times New Roman" panose="02020603050405020304" pitchFamily="18" charset="0"/>
              </a:rPr>
              <a:t>The Challenge of Autonomy</a:t>
            </a:r>
            <a:r>
              <a:rPr lang="en-US" sz="2000" b="1" dirty="0">
                <a:solidFill>
                  <a:srgbClr val="FF0000"/>
                </a:solidFill>
                <a:cs typeface="Times New Roman" panose="02020603050405020304" pitchFamily="18" charset="0"/>
              </a:rPr>
              <a:t>:</a:t>
            </a:r>
          </a:p>
          <a:p>
            <a:pPr marL="285750" indent="-285750">
              <a:buFont typeface="Arial" panose="020B0604020202020204" pitchFamily="34" charset="0"/>
              <a:buChar char="•"/>
            </a:pPr>
            <a:r>
              <a:rPr lang="en-US" b="1" dirty="0">
                <a:cs typeface="Times New Roman" panose="02020603050405020304" pitchFamily="18" charset="0"/>
              </a:rPr>
              <a:t>Three levels of autonomy: </a:t>
            </a:r>
            <a:r>
              <a:rPr lang="en-US" dirty="0">
                <a:cs typeface="Times New Roman" panose="02020603050405020304" pitchFamily="18" charset="0"/>
              </a:rPr>
              <a:t>Operational; Decision-making; Goal-setting.</a:t>
            </a:r>
          </a:p>
          <a:p>
            <a:pPr marL="285750" indent="-285750">
              <a:buFont typeface="Arial" panose="020B0604020202020204" pitchFamily="34" charset="0"/>
              <a:buChar char="•"/>
            </a:pPr>
            <a:r>
              <a:rPr lang="en-US" dirty="0">
                <a:cs typeface="Times New Roman" panose="02020603050405020304" pitchFamily="18" charset="0"/>
              </a:rPr>
              <a:t>Do we want a servant or a truly autonomous system?</a:t>
            </a:r>
          </a:p>
          <a:p>
            <a:pPr marL="285750" indent="-285750">
              <a:buFont typeface="Arial" panose="020B0604020202020204" pitchFamily="34" charset="0"/>
              <a:buChar char="•"/>
            </a:pPr>
            <a:r>
              <a:rPr lang="en-US" dirty="0">
                <a:cs typeface="Times New Roman" panose="02020603050405020304" pitchFamily="18" charset="0"/>
              </a:rPr>
              <a:t>How do the system’s goals align with ours?</a:t>
            </a:r>
          </a:p>
          <a:p>
            <a:pPr marL="285750" indent="-285750">
              <a:buFont typeface="Arial" panose="020B0604020202020204" pitchFamily="34" charset="0"/>
              <a:buChar char="•"/>
            </a:pPr>
            <a:r>
              <a:rPr lang="en-US" dirty="0">
                <a:cs typeface="Times New Roman" panose="02020603050405020304" pitchFamily="18" charset="0"/>
              </a:rPr>
              <a:t>How do we keep the system from going rogue?</a:t>
            </a:r>
            <a:endParaRPr lang="en-US" sz="2000" dirty="0">
              <a:cs typeface="Times New Roman" panose="02020603050405020304" pitchFamily="18" charset="0"/>
            </a:endParaRPr>
          </a:p>
          <a:p>
            <a:pPr>
              <a:spcBef>
                <a:spcPts val="1200"/>
              </a:spcBef>
            </a:pPr>
            <a:r>
              <a:rPr lang="en-US" sz="2000" b="1" u="sng" dirty="0">
                <a:solidFill>
                  <a:srgbClr val="FF0000"/>
                </a:solidFill>
                <a:cs typeface="Times New Roman" panose="02020603050405020304" pitchFamily="18" charset="0"/>
              </a:rPr>
              <a:t>The Challenge of Bias</a:t>
            </a:r>
            <a:r>
              <a:rPr lang="en-US" sz="2000" b="1" dirty="0">
                <a:solidFill>
                  <a:srgbClr val="FF0000"/>
                </a:solidFill>
                <a:cs typeface="Times New Roman" panose="02020603050405020304" pitchFamily="18" charset="0"/>
              </a:rPr>
              <a:t>:</a:t>
            </a:r>
          </a:p>
          <a:p>
            <a:pPr marL="285750" indent="-285750">
              <a:buFont typeface="Arial" panose="020B0604020202020204" pitchFamily="34" charset="0"/>
              <a:buChar char="•"/>
            </a:pPr>
            <a:r>
              <a:rPr lang="en-US" dirty="0">
                <a:cs typeface="Times New Roman" panose="02020603050405020304" pitchFamily="18" charset="0"/>
              </a:rPr>
              <a:t>Data-induced biases – how much control do we have over data?</a:t>
            </a:r>
          </a:p>
          <a:p>
            <a:pPr marL="285750" indent="-285750">
              <a:buFont typeface="Arial" panose="020B0604020202020204" pitchFamily="34" charset="0"/>
              <a:buChar char="•"/>
            </a:pPr>
            <a:r>
              <a:rPr lang="en-US" dirty="0">
                <a:cs typeface="Times New Roman" panose="02020603050405020304" pitchFamily="18" charset="0"/>
              </a:rPr>
              <a:t>Essential biases of human intelligence – some good, some bad!</a:t>
            </a:r>
            <a:endParaRPr lang="en-US" sz="2000" dirty="0">
              <a:cs typeface="Times New Roman" panose="02020603050405020304" pitchFamily="18" charset="0"/>
            </a:endParaRPr>
          </a:p>
          <a:p>
            <a:pPr>
              <a:spcBef>
                <a:spcPts val="1200"/>
              </a:spcBef>
            </a:pPr>
            <a:r>
              <a:rPr lang="en-US" sz="2000" b="1" u="sng" dirty="0">
                <a:solidFill>
                  <a:srgbClr val="FF0000"/>
                </a:solidFill>
                <a:cs typeface="Times New Roman" panose="02020603050405020304" pitchFamily="18" charset="0"/>
              </a:rPr>
              <a:t>The Challenge of </a:t>
            </a:r>
            <a:r>
              <a:rPr lang="en-US" sz="2000" b="1" u="sng" dirty="0" err="1">
                <a:solidFill>
                  <a:srgbClr val="FF0000"/>
                </a:solidFill>
                <a:cs typeface="Times New Roman" panose="02020603050405020304" pitchFamily="18" charset="0"/>
              </a:rPr>
              <a:t>Expainability</a:t>
            </a:r>
            <a:r>
              <a:rPr lang="en-US" sz="2000" b="1" u="sng" dirty="0">
                <a:solidFill>
                  <a:srgbClr val="FF0000"/>
                </a:solidFill>
                <a:cs typeface="Times New Roman" panose="02020603050405020304" pitchFamily="18" charset="0"/>
              </a:rPr>
              <a:t>/Verifiability</a:t>
            </a:r>
            <a:r>
              <a:rPr lang="en-US" sz="2000" b="1" dirty="0">
                <a:solidFill>
                  <a:srgbClr val="FF0000"/>
                </a:solidFill>
                <a:cs typeface="Times New Roman" panose="02020603050405020304" pitchFamily="18" charset="0"/>
              </a:rPr>
              <a:t>:</a:t>
            </a:r>
          </a:p>
          <a:p>
            <a:pPr marL="285750" indent="-285750">
              <a:buFont typeface="Arial" panose="020B0604020202020204" pitchFamily="34" charset="0"/>
              <a:buChar char="•"/>
            </a:pPr>
            <a:r>
              <a:rPr lang="en-US" dirty="0">
                <a:cs typeface="Times New Roman" panose="02020603050405020304" pitchFamily="18" charset="0"/>
              </a:rPr>
              <a:t>The model is </a:t>
            </a:r>
            <a:r>
              <a:rPr lang="en-US" b="1" i="1" dirty="0">
                <a:cs typeface="Times New Roman" panose="02020603050405020304" pitchFamily="18" charset="0"/>
              </a:rPr>
              <a:t>opaque</a:t>
            </a:r>
            <a:r>
              <a:rPr lang="en-US" dirty="0">
                <a:cs typeface="Times New Roman" panose="02020603050405020304" pitchFamily="18" charset="0"/>
              </a:rPr>
              <a:t> – data driven, deeply nonlinear.</a:t>
            </a:r>
          </a:p>
          <a:p>
            <a:pPr marL="285750" indent="-285750">
              <a:buFont typeface="Arial" panose="020B0604020202020204" pitchFamily="34" charset="0"/>
              <a:buChar char="•"/>
            </a:pPr>
            <a:r>
              <a:rPr lang="en-US" dirty="0">
                <a:cs typeface="Times New Roman" panose="02020603050405020304" pitchFamily="18" charset="0"/>
              </a:rPr>
              <a:t>The model is </a:t>
            </a:r>
            <a:r>
              <a:rPr lang="en-US" b="1" i="1" dirty="0">
                <a:cs typeface="Times New Roman" panose="02020603050405020304" pitchFamily="18" charset="0"/>
              </a:rPr>
              <a:t>abstract</a:t>
            </a:r>
            <a:r>
              <a:rPr lang="en-US" dirty="0">
                <a:cs typeface="Times New Roman" panose="02020603050405020304" pitchFamily="18" charset="0"/>
              </a:rPr>
              <a:t> – no meaningful internal primitives.</a:t>
            </a:r>
          </a:p>
          <a:p>
            <a:pPr>
              <a:spcBef>
                <a:spcPts val="1200"/>
              </a:spcBef>
            </a:pPr>
            <a:r>
              <a:rPr lang="en-US" sz="2000" b="1" u="sng" dirty="0">
                <a:solidFill>
                  <a:srgbClr val="FF0000"/>
                </a:solidFill>
                <a:cs typeface="Times New Roman" panose="02020603050405020304" pitchFamily="18" charset="0"/>
              </a:rPr>
              <a:t>The Challenge of Validation</a:t>
            </a:r>
            <a:r>
              <a:rPr lang="en-US" sz="2000" b="1" dirty="0">
                <a:solidFill>
                  <a:srgbClr val="FF0000"/>
                </a:solidFill>
                <a:cs typeface="Times New Roman" panose="02020603050405020304" pitchFamily="18" charset="0"/>
              </a:rPr>
              <a:t>:</a:t>
            </a:r>
          </a:p>
          <a:p>
            <a:pPr marL="285750" indent="-285750">
              <a:buFont typeface="Arial" panose="020B0604020202020204" pitchFamily="34" charset="0"/>
              <a:buChar char="•"/>
            </a:pPr>
            <a:r>
              <a:rPr lang="en-US" dirty="0">
                <a:cs typeface="Times New Roman" panose="02020603050405020304" pitchFamily="18" charset="0"/>
              </a:rPr>
              <a:t>Ground truth is often unavailable.</a:t>
            </a:r>
          </a:p>
          <a:p>
            <a:pPr marL="285750" indent="-285750">
              <a:buFont typeface="Arial" panose="020B0604020202020204" pitchFamily="34" charset="0"/>
              <a:buChar char="•"/>
            </a:pPr>
            <a:r>
              <a:rPr lang="en-US" dirty="0">
                <a:cs typeface="Times New Roman" panose="02020603050405020304" pitchFamily="18" charset="0"/>
              </a:rPr>
              <a:t>The system is not fully controllable.</a:t>
            </a:r>
            <a:endParaRPr lang="en-US" sz="2000" dirty="0">
              <a:cs typeface="Times New Roman" panose="02020603050405020304" pitchFamily="18" charset="0"/>
            </a:endParaRPr>
          </a:p>
          <a:p>
            <a:pPr>
              <a:spcBef>
                <a:spcPts val="1200"/>
              </a:spcBef>
            </a:pPr>
            <a:r>
              <a:rPr lang="en-US" sz="2000" b="1" u="sng" dirty="0">
                <a:solidFill>
                  <a:srgbClr val="FF0000"/>
                </a:solidFill>
                <a:cs typeface="Times New Roman" panose="02020603050405020304" pitchFamily="18" charset="0"/>
              </a:rPr>
              <a:t>The Challenge of Values</a:t>
            </a:r>
            <a:r>
              <a:rPr lang="en-US" sz="2000" b="1" dirty="0">
                <a:solidFill>
                  <a:srgbClr val="FF0000"/>
                </a:solidFill>
                <a:cs typeface="Times New Roman" panose="02020603050405020304" pitchFamily="18" charset="0"/>
              </a:rPr>
              <a:t>:</a:t>
            </a:r>
          </a:p>
          <a:p>
            <a:pPr marL="285750" indent="-285750">
              <a:buFont typeface="Arial" panose="020B0604020202020204" pitchFamily="34" charset="0"/>
              <a:buChar char="•"/>
            </a:pPr>
            <a:r>
              <a:rPr lang="en-US" dirty="0">
                <a:cs typeface="Times New Roman" panose="02020603050405020304" pitchFamily="18" charset="0"/>
              </a:rPr>
              <a:t>Where does the system get its values?</a:t>
            </a:r>
          </a:p>
        </p:txBody>
      </p:sp>
    </p:spTree>
    <p:extLst>
      <p:ext uri="{BB962C8B-B14F-4D97-AF65-F5344CB8AC3E}">
        <p14:creationId xmlns:p14="http://schemas.microsoft.com/office/powerpoint/2010/main" val="35251643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230A8E-E9A1-42BC-B3FC-6B5AB12CF50D}"/>
              </a:ext>
            </a:extLst>
          </p:cNvPr>
          <p:cNvSpPr txBox="1"/>
          <p:nvPr/>
        </p:nvSpPr>
        <p:spPr>
          <a:xfrm>
            <a:off x="1790700" y="764233"/>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The Challenge of Autonomy</a:t>
            </a:r>
          </a:p>
        </p:txBody>
      </p:sp>
      <p:sp>
        <p:nvSpPr>
          <p:cNvPr id="4" name="TextBox 3">
            <a:extLst>
              <a:ext uri="{FF2B5EF4-FFF2-40B4-BE49-F238E27FC236}">
                <a16:creationId xmlns:a16="http://schemas.microsoft.com/office/drawing/2014/main" id="{DD72CB93-B5D9-4F1C-9812-6E751CC45013}"/>
              </a:ext>
            </a:extLst>
          </p:cNvPr>
          <p:cNvSpPr txBox="1"/>
          <p:nvPr/>
        </p:nvSpPr>
        <p:spPr>
          <a:xfrm>
            <a:off x="752474" y="1636931"/>
            <a:ext cx="7629525" cy="150810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b="1" dirty="0">
                <a:cs typeface="Times New Roman" panose="02020603050405020304" pitchFamily="18" charset="0"/>
              </a:rPr>
              <a:t>Intelligence = Making smart/efficient/productive choices</a:t>
            </a:r>
          </a:p>
          <a:p>
            <a:pPr marL="285750" indent="-285750">
              <a:spcBef>
                <a:spcPts val="1200"/>
              </a:spcBef>
              <a:buFont typeface="Arial" panose="020B0604020202020204" pitchFamily="34" charset="0"/>
              <a:buChar char="•"/>
            </a:pPr>
            <a:r>
              <a:rPr lang="en-US" dirty="0">
                <a:cs typeface="Times New Roman" panose="02020603050405020304" pitchFamily="18" charset="0"/>
              </a:rPr>
              <a:t>Throughout history, only humans have made important choices for humans</a:t>
            </a:r>
          </a:p>
          <a:p>
            <a:pPr marL="285750" indent="-285750">
              <a:spcBef>
                <a:spcPts val="1200"/>
              </a:spcBef>
              <a:buFont typeface="Arial" panose="020B0604020202020204" pitchFamily="34" charset="0"/>
              <a:buChar char="•"/>
            </a:pPr>
            <a:r>
              <a:rPr lang="en-US" dirty="0">
                <a:cs typeface="Times New Roman" panose="02020603050405020304" pitchFamily="18" charset="0"/>
              </a:rPr>
              <a:t>AI is the first time that we are outsourcing important decision-making to autonomous machines</a:t>
            </a:r>
          </a:p>
        </p:txBody>
      </p:sp>
      <p:sp>
        <p:nvSpPr>
          <p:cNvPr id="5" name="TextBox 4">
            <a:extLst>
              <a:ext uri="{FF2B5EF4-FFF2-40B4-BE49-F238E27FC236}">
                <a16:creationId xmlns:a16="http://schemas.microsoft.com/office/drawing/2014/main" id="{49FB693A-CE4F-49AD-B0E8-0180A5B4CAE4}"/>
              </a:ext>
            </a:extLst>
          </p:cNvPr>
          <p:cNvSpPr txBox="1"/>
          <p:nvPr/>
        </p:nvSpPr>
        <p:spPr>
          <a:xfrm>
            <a:off x="762000" y="3313331"/>
            <a:ext cx="7620000" cy="1461939"/>
          </a:xfrm>
          <a:prstGeom prst="rect">
            <a:avLst/>
          </a:prstGeom>
          <a:noFill/>
          <a:ln>
            <a:solidFill>
              <a:schemeClr val="accent1"/>
            </a:solidFill>
          </a:ln>
        </p:spPr>
        <p:txBody>
          <a:bodyPr wrap="square" rtlCol="0">
            <a:spAutoFit/>
          </a:bodyPr>
          <a:lstStyle/>
          <a:p>
            <a:r>
              <a:rPr lang="en-US" sz="2000" b="1" u="sng" dirty="0">
                <a:solidFill>
                  <a:srgbClr val="FF0000"/>
                </a:solidFill>
                <a:cs typeface="Times New Roman" panose="02020603050405020304" pitchFamily="18" charset="0"/>
              </a:rPr>
              <a:t>Levels of autonomy</a:t>
            </a:r>
          </a:p>
          <a:p>
            <a:pPr marL="400050" indent="-400050">
              <a:spcBef>
                <a:spcPts val="600"/>
              </a:spcBef>
              <a:buFont typeface="+mj-lt"/>
              <a:buAutoNum type="romanUcPeriod"/>
            </a:pPr>
            <a:r>
              <a:rPr lang="en-US" b="1" dirty="0">
                <a:solidFill>
                  <a:srgbClr val="FF0000"/>
                </a:solidFill>
                <a:cs typeface="Times New Roman" panose="02020603050405020304" pitchFamily="18" charset="0"/>
              </a:rPr>
              <a:t>Autonomy of execution </a:t>
            </a:r>
            <a:r>
              <a:rPr lang="en-US" dirty="0">
                <a:cs typeface="Times New Roman" panose="02020603050405020304" pitchFamily="18" charset="0"/>
              </a:rPr>
              <a:t>– the AI executes your plan to achieve your goal</a:t>
            </a:r>
          </a:p>
          <a:p>
            <a:pPr marL="400050" indent="-400050">
              <a:spcBef>
                <a:spcPts val="600"/>
              </a:spcBef>
              <a:buFont typeface="+mj-lt"/>
              <a:buAutoNum type="romanUcPeriod"/>
            </a:pPr>
            <a:r>
              <a:rPr lang="en-US" b="1" dirty="0">
                <a:solidFill>
                  <a:srgbClr val="FF0000"/>
                </a:solidFill>
                <a:cs typeface="Times New Roman" panose="02020603050405020304" pitchFamily="18" charset="0"/>
              </a:rPr>
              <a:t>Autonomy of planning </a:t>
            </a:r>
            <a:r>
              <a:rPr lang="en-US" dirty="0">
                <a:cs typeface="Times New Roman" panose="02020603050405020304" pitchFamily="18" charset="0"/>
              </a:rPr>
              <a:t>– the AI comes up with a plan to achieve your goal</a:t>
            </a:r>
          </a:p>
          <a:p>
            <a:pPr marL="400050" indent="-400050">
              <a:spcBef>
                <a:spcPts val="600"/>
              </a:spcBef>
              <a:buFont typeface="+mj-lt"/>
              <a:buAutoNum type="romanUcPeriod"/>
            </a:pPr>
            <a:r>
              <a:rPr lang="en-US" b="1" dirty="0">
                <a:solidFill>
                  <a:srgbClr val="FF0000"/>
                </a:solidFill>
                <a:cs typeface="Times New Roman" panose="02020603050405020304" pitchFamily="18" charset="0"/>
              </a:rPr>
              <a:t>Autonomy of purpose </a:t>
            </a:r>
            <a:r>
              <a:rPr lang="en-US" dirty="0">
                <a:cs typeface="Times New Roman" panose="02020603050405020304" pitchFamily="18" charset="0"/>
              </a:rPr>
              <a:t>– the AI has its own goals and executes its own plans</a:t>
            </a:r>
          </a:p>
        </p:txBody>
      </p:sp>
      <p:sp>
        <p:nvSpPr>
          <p:cNvPr id="6" name="TextBox 5">
            <a:extLst>
              <a:ext uri="{FF2B5EF4-FFF2-40B4-BE49-F238E27FC236}">
                <a16:creationId xmlns:a16="http://schemas.microsoft.com/office/drawing/2014/main" id="{0C029E05-9B14-4893-BA03-69BB173C5CAC}"/>
              </a:ext>
            </a:extLst>
          </p:cNvPr>
          <p:cNvSpPr txBox="1"/>
          <p:nvPr/>
        </p:nvSpPr>
        <p:spPr>
          <a:xfrm>
            <a:off x="762000" y="5029200"/>
            <a:ext cx="7620000" cy="923330"/>
          </a:xfrm>
          <a:prstGeom prst="rect">
            <a:avLst/>
          </a:prstGeom>
          <a:noFill/>
          <a:ln>
            <a:solidFill>
              <a:schemeClr val="accent1"/>
            </a:solidFill>
          </a:ln>
        </p:spPr>
        <p:txBody>
          <a:bodyPr wrap="square" rtlCol="0">
            <a:spAutoFit/>
          </a:bodyPr>
          <a:lstStyle/>
          <a:p>
            <a:r>
              <a:rPr lang="en-US" b="1" dirty="0">
                <a:cs typeface="Times New Roman" panose="02020603050405020304" pitchFamily="18" charset="0"/>
              </a:rPr>
              <a:t>Current AI applications are mostly at Stage I, AI games are at Stage II, but should we avoid getting to Stage III? Can we? Or are we already on a slippery slope?</a:t>
            </a:r>
          </a:p>
        </p:txBody>
      </p:sp>
    </p:spTree>
    <p:extLst>
      <p:ext uri="{BB962C8B-B14F-4D97-AF65-F5344CB8AC3E}">
        <p14:creationId xmlns:p14="http://schemas.microsoft.com/office/powerpoint/2010/main" val="719925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677085D7-8D29-4CF9-BDA6-ACAC5E801917}"/>
              </a:ext>
            </a:extLst>
          </p:cNvPr>
          <p:cNvSpPr txBox="1">
            <a:spLocks noChangeArrowheads="1"/>
          </p:cNvSpPr>
          <p:nvPr/>
        </p:nvSpPr>
        <p:spPr bwMode="auto">
          <a:xfrm>
            <a:off x="609306" y="4141487"/>
            <a:ext cx="4251998" cy="1938992"/>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artificial minds</a:t>
            </a:r>
          </a:p>
          <a:p>
            <a:pPr>
              <a:buSzPct val="125000"/>
            </a:pPr>
            <a:r>
              <a:rPr lang="en-US" sz="2000" dirty="0"/>
              <a:t>Systems capable of: </a:t>
            </a:r>
          </a:p>
          <a:p>
            <a:pPr marL="342900" indent="-342900">
              <a:buSzPct val="125000"/>
              <a:buFont typeface="Arial" panose="020B0604020202020204" pitchFamily="34" charset="0"/>
              <a:buChar char="•"/>
            </a:pPr>
            <a:r>
              <a:rPr lang="en-US" sz="2000" dirty="0"/>
              <a:t>Thinking, planning and imagination.</a:t>
            </a:r>
          </a:p>
          <a:p>
            <a:pPr marL="342900" indent="-342900">
              <a:buSzPct val="125000"/>
              <a:buFont typeface="Arial" panose="020B0604020202020204" pitchFamily="34" charset="0"/>
              <a:buChar char="•"/>
            </a:pPr>
            <a:r>
              <a:rPr lang="en-US" sz="2000" dirty="0"/>
              <a:t>Innovation and creativity.</a:t>
            </a:r>
          </a:p>
          <a:p>
            <a:pPr marL="342900" indent="-342900">
              <a:buSzPct val="125000"/>
              <a:buFont typeface="Arial" panose="020B0604020202020204" pitchFamily="34" charset="0"/>
              <a:buChar char="•"/>
            </a:pPr>
            <a:r>
              <a:rPr lang="en-US" sz="2000" dirty="0"/>
              <a:t>Making truly autonomous choices.</a:t>
            </a:r>
          </a:p>
          <a:p>
            <a:pPr marL="342900" indent="-342900">
              <a:buSzPct val="125000"/>
              <a:buFont typeface="Arial" panose="020B0604020202020204" pitchFamily="34" charset="0"/>
              <a:buChar char="•"/>
            </a:pPr>
            <a:r>
              <a:rPr lang="en-US" sz="2000" dirty="0"/>
              <a:t>Having their own values,</a:t>
            </a:r>
          </a:p>
        </p:txBody>
      </p:sp>
      <p:sp>
        <p:nvSpPr>
          <p:cNvPr id="5" name="Text Box 3">
            <a:extLst>
              <a:ext uri="{FF2B5EF4-FFF2-40B4-BE49-F238E27FC236}">
                <a16:creationId xmlns:a16="http://schemas.microsoft.com/office/drawing/2014/main" id="{32D019B5-B570-4168-9E37-F68393BAD9AC}"/>
              </a:ext>
            </a:extLst>
          </p:cNvPr>
          <p:cNvSpPr txBox="1">
            <a:spLocks noChangeArrowheads="1"/>
          </p:cNvSpPr>
          <p:nvPr/>
        </p:nvSpPr>
        <p:spPr bwMode="auto">
          <a:xfrm>
            <a:off x="609306" y="1451986"/>
            <a:ext cx="7683450" cy="2246769"/>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smart tools</a:t>
            </a:r>
          </a:p>
          <a:p>
            <a:pPr>
              <a:buSzPct val="125000"/>
            </a:pPr>
            <a:r>
              <a:rPr lang="en-US" sz="2000" dirty="0"/>
              <a:t>Systems that can:</a:t>
            </a:r>
          </a:p>
          <a:p>
            <a:pPr marL="342900" indent="-342900">
              <a:buSzPct val="125000"/>
              <a:buFont typeface="Arial" panose="020B0604020202020204" pitchFamily="34" charset="0"/>
              <a:buChar char="•"/>
            </a:pPr>
            <a:r>
              <a:rPr lang="en-US" sz="2000" dirty="0"/>
              <a:t>Intelligently process a lot of information and data.</a:t>
            </a:r>
          </a:p>
          <a:p>
            <a:pPr marL="342900" indent="-342900">
              <a:buSzPct val="125000"/>
              <a:buFont typeface="Arial" panose="020B0604020202020204" pitchFamily="34" charset="0"/>
              <a:buChar char="•"/>
            </a:pPr>
            <a:r>
              <a:rPr lang="en-US" sz="2000" dirty="0"/>
              <a:t>Help us make smarter decisions.</a:t>
            </a:r>
          </a:p>
          <a:p>
            <a:pPr marL="342900" indent="-342900">
              <a:buSzPct val="125000"/>
              <a:buFont typeface="Arial" panose="020B0604020202020204" pitchFamily="34" charset="0"/>
              <a:buChar char="•"/>
            </a:pPr>
            <a:r>
              <a:rPr lang="en-US" sz="2000" dirty="0"/>
              <a:t>Take care of routine tasks automatically.</a:t>
            </a:r>
          </a:p>
          <a:p>
            <a:pPr marL="342900" indent="-342900">
              <a:buSzPct val="125000"/>
              <a:buFont typeface="Arial" panose="020B0604020202020204" pitchFamily="34" charset="0"/>
              <a:buChar char="•"/>
            </a:pPr>
            <a:r>
              <a:rPr lang="en-US" sz="2000" dirty="0"/>
              <a:t>Do skilled tasks like driving, construction, etc., automatically.</a:t>
            </a:r>
          </a:p>
          <a:p>
            <a:pPr marL="342900" indent="-342900">
              <a:buSzPct val="125000"/>
              <a:buFont typeface="Arial" panose="020B0604020202020204" pitchFamily="34" charset="0"/>
              <a:buChar char="•"/>
            </a:pPr>
            <a:r>
              <a:rPr lang="en-US" sz="2000" dirty="0"/>
              <a:t>Work as intelligent assistants in surgery, law, education, science, etc.</a:t>
            </a:r>
          </a:p>
        </p:txBody>
      </p:sp>
      <p:sp>
        <p:nvSpPr>
          <p:cNvPr id="8" name="TextBox 7">
            <a:extLst>
              <a:ext uri="{FF2B5EF4-FFF2-40B4-BE49-F238E27FC236}">
                <a16:creationId xmlns:a16="http://schemas.microsoft.com/office/drawing/2014/main" id="{6AB26526-0D07-442C-B425-105A80980BBF}"/>
              </a:ext>
            </a:extLst>
          </p:cNvPr>
          <p:cNvSpPr txBox="1"/>
          <p:nvPr/>
        </p:nvSpPr>
        <p:spPr>
          <a:xfrm>
            <a:off x="1447800" y="3658511"/>
            <a:ext cx="505267"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or</a:t>
            </a:r>
          </a:p>
        </p:txBody>
      </p:sp>
      <p:sp>
        <p:nvSpPr>
          <p:cNvPr id="6" name="TextBox 5">
            <a:extLst>
              <a:ext uri="{FF2B5EF4-FFF2-40B4-BE49-F238E27FC236}">
                <a16:creationId xmlns:a16="http://schemas.microsoft.com/office/drawing/2014/main" id="{CBB63E8E-B88F-4C76-A392-134566CEFDC8}"/>
              </a:ext>
            </a:extLst>
          </p:cNvPr>
          <p:cNvSpPr txBox="1"/>
          <p:nvPr/>
        </p:nvSpPr>
        <p:spPr>
          <a:xfrm>
            <a:off x="1790700" y="777521"/>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Two Visions of AI</a:t>
            </a:r>
          </a:p>
        </p:txBody>
      </p:sp>
      <p:pic>
        <p:nvPicPr>
          <p:cNvPr id="35" name="Picture 34">
            <a:extLst>
              <a:ext uri="{FF2B5EF4-FFF2-40B4-BE49-F238E27FC236}">
                <a16:creationId xmlns:a16="http://schemas.microsoft.com/office/drawing/2014/main" id="{11D81E6D-7DFE-4A40-997E-8C60EBE4A5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5062" y="1552473"/>
            <a:ext cx="2210094" cy="1473396"/>
          </a:xfrm>
          <a:prstGeom prst="rect">
            <a:avLst/>
          </a:prstGeom>
        </p:spPr>
      </p:pic>
      <p:pic>
        <p:nvPicPr>
          <p:cNvPr id="22" name="Picture 21">
            <a:extLst>
              <a:ext uri="{FF2B5EF4-FFF2-40B4-BE49-F238E27FC236}">
                <a16:creationId xmlns:a16="http://schemas.microsoft.com/office/drawing/2014/main" id="{25EA1793-32D4-41BE-97E2-AB4FE7FA3E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4318899"/>
            <a:ext cx="1550956" cy="1761580"/>
          </a:xfrm>
          <a:prstGeom prst="rect">
            <a:avLst/>
          </a:prstGeom>
        </p:spPr>
      </p:pic>
      <p:sp>
        <p:nvSpPr>
          <p:cNvPr id="23" name="TextBox 22">
            <a:extLst>
              <a:ext uri="{FF2B5EF4-FFF2-40B4-BE49-F238E27FC236}">
                <a16:creationId xmlns:a16="http://schemas.microsoft.com/office/drawing/2014/main" id="{60848E1A-F644-48B9-A897-D8C1EE0C655A}"/>
              </a:ext>
            </a:extLst>
          </p:cNvPr>
          <p:cNvSpPr txBox="1"/>
          <p:nvPr/>
        </p:nvSpPr>
        <p:spPr>
          <a:xfrm>
            <a:off x="3715836" y="6622563"/>
            <a:ext cx="1773242" cy="276999"/>
          </a:xfrm>
          <a:prstGeom prst="rect">
            <a:avLst/>
          </a:prstGeom>
          <a:noFill/>
        </p:spPr>
        <p:txBody>
          <a:bodyPr wrap="none" rtlCol="0">
            <a:spAutoFit/>
          </a:bodyPr>
          <a:lstStyle/>
          <a:p>
            <a:r>
              <a:rPr lang="en-US" sz="1200" dirty="0">
                <a:solidFill>
                  <a:srgbClr val="3399FF"/>
                </a:solidFill>
                <a:cs typeface="Times New Roman" panose="02020603050405020304" pitchFamily="18" charset="0"/>
              </a:rPr>
              <a:t>Images from pixabay.com</a:t>
            </a:r>
          </a:p>
        </p:txBody>
      </p:sp>
    </p:spTree>
    <p:extLst>
      <p:ext uri="{BB962C8B-B14F-4D97-AF65-F5344CB8AC3E}">
        <p14:creationId xmlns:p14="http://schemas.microsoft.com/office/powerpoint/2010/main" val="3299288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677085D7-8D29-4CF9-BDA6-ACAC5E801917}"/>
              </a:ext>
            </a:extLst>
          </p:cNvPr>
          <p:cNvSpPr txBox="1">
            <a:spLocks noChangeArrowheads="1"/>
          </p:cNvSpPr>
          <p:nvPr/>
        </p:nvSpPr>
        <p:spPr bwMode="auto">
          <a:xfrm>
            <a:off x="609306" y="4141487"/>
            <a:ext cx="4251998" cy="1938992"/>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artificial minds</a:t>
            </a:r>
          </a:p>
          <a:p>
            <a:pPr>
              <a:buSzPct val="125000"/>
            </a:pPr>
            <a:r>
              <a:rPr lang="en-US" sz="2000" dirty="0"/>
              <a:t>Systems capable of: </a:t>
            </a:r>
          </a:p>
          <a:p>
            <a:pPr marL="342900" indent="-342900">
              <a:buSzPct val="125000"/>
              <a:buFont typeface="Arial" panose="020B0604020202020204" pitchFamily="34" charset="0"/>
              <a:buChar char="•"/>
            </a:pPr>
            <a:r>
              <a:rPr lang="en-US" sz="2000" dirty="0"/>
              <a:t>Thinking, planning and imagination.</a:t>
            </a:r>
          </a:p>
          <a:p>
            <a:pPr marL="342900" indent="-342900">
              <a:buSzPct val="125000"/>
              <a:buFont typeface="Arial" panose="020B0604020202020204" pitchFamily="34" charset="0"/>
              <a:buChar char="•"/>
            </a:pPr>
            <a:r>
              <a:rPr lang="en-US" sz="2000" dirty="0"/>
              <a:t>Innovation and creativity.</a:t>
            </a:r>
          </a:p>
          <a:p>
            <a:pPr marL="342900" indent="-342900">
              <a:buSzPct val="125000"/>
              <a:buFont typeface="Arial" panose="020B0604020202020204" pitchFamily="34" charset="0"/>
              <a:buChar char="•"/>
            </a:pPr>
            <a:r>
              <a:rPr lang="en-US" sz="2000" dirty="0"/>
              <a:t>Making truly autonomous choices.</a:t>
            </a:r>
          </a:p>
          <a:p>
            <a:pPr marL="342900" indent="-342900">
              <a:buSzPct val="125000"/>
              <a:buFont typeface="Arial" panose="020B0604020202020204" pitchFamily="34" charset="0"/>
              <a:buChar char="•"/>
            </a:pPr>
            <a:r>
              <a:rPr lang="en-US" sz="2000" dirty="0"/>
              <a:t>Having their own values,</a:t>
            </a:r>
          </a:p>
        </p:txBody>
      </p:sp>
      <p:sp>
        <p:nvSpPr>
          <p:cNvPr id="5" name="Text Box 3">
            <a:extLst>
              <a:ext uri="{FF2B5EF4-FFF2-40B4-BE49-F238E27FC236}">
                <a16:creationId xmlns:a16="http://schemas.microsoft.com/office/drawing/2014/main" id="{32D019B5-B570-4168-9E37-F68393BAD9AC}"/>
              </a:ext>
            </a:extLst>
          </p:cNvPr>
          <p:cNvSpPr txBox="1">
            <a:spLocks noChangeArrowheads="1"/>
          </p:cNvSpPr>
          <p:nvPr/>
        </p:nvSpPr>
        <p:spPr bwMode="auto">
          <a:xfrm>
            <a:off x="609306" y="1451986"/>
            <a:ext cx="7683450" cy="2246769"/>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smart tools</a:t>
            </a:r>
          </a:p>
          <a:p>
            <a:pPr>
              <a:buSzPct val="125000"/>
            </a:pPr>
            <a:r>
              <a:rPr lang="en-US" sz="2000" dirty="0"/>
              <a:t>Systems that can:</a:t>
            </a:r>
          </a:p>
          <a:p>
            <a:pPr marL="342900" indent="-342900">
              <a:buSzPct val="125000"/>
              <a:buFont typeface="Arial" panose="020B0604020202020204" pitchFamily="34" charset="0"/>
              <a:buChar char="•"/>
            </a:pPr>
            <a:r>
              <a:rPr lang="en-US" sz="2000" dirty="0"/>
              <a:t>Intelligently process a lot of information and data.</a:t>
            </a:r>
          </a:p>
          <a:p>
            <a:pPr marL="342900" indent="-342900">
              <a:buSzPct val="125000"/>
              <a:buFont typeface="Arial" panose="020B0604020202020204" pitchFamily="34" charset="0"/>
              <a:buChar char="•"/>
            </a:pPr>
            <a:r>
              <a:rPr lang="en-US" sz="2000" dirty="0"/>
              <a:t>Help us make smarter decisions.</a:t>
            </a:r>
          </a:p>
          <a:p>
            <a:pPr marL="342900" indent="-342900">
              <a:buSzPct val="125000"/>
              <a:buFont typeface="Arial" panose="020B0604020202020204" pitchFamily="34" charset="0"/>
              <a:buChar char="•"/>
            </a:pPr>
            <a:r>
              <a:rPr lang="en-US" sz="2000" dirty="0"/>
              <a:t>Take care of routine tasks automatically.</a:t>
            </a:r>
          </a:p>
          <a:p>
            <a:pPr marL="342900" indent="-342900">
              <a:buSzPct val="125000"/>
              <a:buFont typeface="Arial" panose="020B0604020202020204" pitchFamily="34" charset="0"/>
              <a:buChar char="•"/>
            </a:pPr>
            <a:r>
              <a:rPr lang="en-US" sz="2000" dirty="0"/>
              <a:t>Do skilled tasks like driving, construction, etc., automatically.</a:t>
            </a:r>
          </a:p>
          <a:p>
            <a:pPr marL="342900" indent="-342900">
              <a:buSzPct val="125000"/>
              <a:buFont typeface="Arial" panose="020B0604020202020204" pitchFamily="34" charset="0"/>
              <a:buChar char="•"/>
            </a:pPr>
            <a:r>
              <a:rPr lang="en-US" sz="2000" dirty="0"/>
              <a:t>Work as intelligent assistants in surgery, law, education, science, etc.</a:t>
            </a:r>
          </a:p>
        </p:txBody>
      </p:sp>
      <p:sp>
        <p:nvSpPr>
          <p:cNvPr id="2" name="TextBox 1">
            <a:extLst>
              <a:ext uri="{FF2B5EF4-FFF2-40B4-BE49-F238E27FC236}">
                <a16:creationId xmlns:a16="http://schemas.microsoft.com/office/drawing/2014/main" id="{4A010225-73FF-4FAE-A7F0-D4EBC4F860BA}"/>
              </a:ext>
            </a:extLst>
          </p:cNvPr>
          <p:cNvSpPr txBox="1"/>
          <p:nvPr/>
        </p:nvSpPr>
        <p:spPr>
          <a:xfrm>
            <a:off x="5181600" y="4449263"/>
            <a:ext cx="1415516" cy="1323439"/>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Artificial </a:t>
            </a:r>
          </a:p>
          <a:p>
            <a:r>
              <a:rPr lang="en-US" sz="2000" b="1" dirty="0">
                <a:solidFill>
                  <a:srgbClr val="FF0000"/>
                </a:solidFill>
                <a:cs typeface="Times New Roman" panose="02020603050405020304" pitchFamily="18" charset="0"/>
              </a:rPr>
              <a:t>General </a:t>
            </a:r>
          </a:p>
          <a:p>
            <a:r>
              <a:rPr lang="en-US" sz="2000" b="1" dirty="0">
                <a:solidFill>
                  <a:srgbClr val="FF0000"/>
                </a:solidFill>
                <a:cs typeface="Times New Roman" panose="02020603050405020304" pitchFamily="18" charset="0"/>
              </a:rPr>
              <a:t>Intelligence</a:t>
            </a:r>
          </a:p>
          <a:p>
            <a:r>
              <a:rPr lang="en-US" sz="2000" b="1" dirty="0">
                <a:solidFill>
                  <a:srgbClr val="FF0000"/>
                </a:solidFill>
                <a:cs typeface="Times New Roman" panose="02020603050405020304" pitchFamily="18" charset="0"/>
              </a:rPr>
              <a:t>(AGI)</a:t>
            </a:r>
          </a:p>
        </p:txBody>
      </p:sp>
      <p:sp>
        <p:nvSpPr>
          <p:cNvPr id="10" name="TextBox 9">
            <a:extLst>
              <a:ext uri="{FF2B5EF4-FFF2-40B4-BE49-F238E27FC236}">
                <a16:creationId xmlns:a16="http://schemas.microsoft.com/office/drawing/2014/main" id="{055E7DDD-2FB6-43E7-A54A-0738E18BFC90}"/>
              </a:ext>
            </a:extLst>
          </p:cNvPr>
          <p:cNvSpPr txBox="1"/>
          <p:nvPr/>
        </p:nvSpPr>
        <p:spPr>
          <a:xfrm>
            <a:off x="1447800" y="3658511"/>
            <a:ext cx="505267"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or</a:t>
            </a:r>
          </a:p>
        </p:txBody>
      </p:sp>
      <p:sp>
        <p:nvSpPr>
          <p:cNvPr id="9" name="TextBox 8">
            <a:extLst>
              <a:ext uri="{FF2B5EF4-FFF2-40B4-BE49-F238E27FC236}">
                <a16:creationId xmlns:a16="http://schemas.microsoft.com/office/drawing/2014/main" id="{EC9E3BB5-558D-47E3-A820-9FF889415EE4}"/>
              </a:ext>
            </a:extLst>
          </p:cNvPr>
          <p:cNvSpPr txBox="1"/>
          <p:nvPr/>
        </p:nvSpPr>
        <p:spPr>
          <a:xfrm>
            <a:off x="6248400" y="1600200"/>
            <a:ext cx="2492542" cy="1384995"/>
          </a:xfrm>
          <a:prstGeom prst="rect">
            <a:avLst/>
          </a:prstGeom>
          <a:noFill/>
        </p:spPr>
        <p:txBody>
          <a:bodyPr wrap="none" rtlCol="0">
            <a:spAutoFit/>
          </a:bodyPr>
          <a:lstStyle/>
          <a:p>
            <a:r>
              <a:rPr lang="en-US" sz="2000" b="1" dirty="0">
                <a:solidFill>
                  <a:srgbClr val="FF0000"/>
                </a:solidFill>
                <a:cs typeface="Times New Roman" panose="02020603050405020304" pitchFamily="18" charset="0"/>
              </a:rPr>
              <a:t>Narrow AI = ML</a:t>
            </a:r>
          </a:p>
          <a:p>
            <a:pPr marL="285750" indent="-285750">
              <a:buFont typeface="Arial" panose="020B0604020202020204" pitchFamily="34" charset="0"/>
              <a:buChar char="•"/>
            </a:pPr>
            <a:r>
              <a:rPr lang="en-US" sz="1600" b="1" dirty="0">
                <a:solidFill>
                  <a:srgbClr val="FF0000"/>
                </a:solidFill>
                <a:cs typeface="Times New Roman" panose="02020603050405020304" pitchFamily="18" charset="0"/>
              </a:rPr>
              <a:t>Intelligent Automation</a:t>
            </a:r>
          </a:p>
          <a:p>
            <a:pPr marL="285750" indent="-285750">
              <a:buFont typeface="Arial" panose="020B0604020202020204" pitchFamily="34" charset="0"/>
              <a:buChar char="•"/>
            </a:pPr>
            <a:r>
              <a:rPr lang="en-US" sz="1600" b="1" dirty="0">
                <a:solidFill>
                  <a:srgbClr val="FF0000"/>
                </a:solidFill>
                <a:cs typeface="Times New Roman" panose="02020603050405020304" pitchFamily="18" charset="0"/>
              </a:rPr>
              <a:t>Intelligent Assistance</a:t>
            </a:r>
          </a:p>
          <a:p>
            <a:pPr marL="285750" indent="-285750">
              <a:buFont typeface="Arial" panose="020B0604020202020204" pitchFamily="34" charset="0"/>
              <a:buChar char="•"/>
            </a:pPr>
            <a:r>
              <a:rPr lang="en-US" sz="1600" b="1" dirty="0">
                <a:solidFill>
                  <a:srgbClr val="FF0000"/>
                </a:solidFill>
                <a:cs typeface="Times New Roman" panose="02020603050405020304" pitchFamily="18" charset="0"/>
              </a:rPr>
              <a:t>Intelligent Advice</a:t>
            </a:r>
          </a:p>
          <a:p>
            <a:pPr marL="285750" indent="-285750">
              <a:buFont typeface="Arial" panose="020B0604020202020204" pitchFamily="34" charset="0"/>
              <a:buChar char="•"/>
            </a:pPr>
            <a:r>
              <a:rPr lang="en-US" sz="1600" b="1" dirty="0">
                <a:solidFill>
                  <a:srgbClr val="FF0000"/>
                </a:solidFill>
                <a:cs typeface="Times New Roman" panose="02020603050405020304" pitchFamily="18" charset="0"/>
              </a:rPr>
              <a:t>Intelligent Action</a:t>
            </a:r>
          </a:p>
        </p:txBody>
      </p:sp>
      <p:sp>
        <p:nvSpPr>
          <p:cNvPr id="11" name="TextBox 10">
            <a:extLst>
              <a:ext uri="{FF2B5EF4-FFF2-40B4-BE49-F238E27FC236}">
                <a16:creationId xmlns:a16="http://schemas.microsoft.com/office/drawing/2014/main" id="{17711E6A-03A2-4460-871F-5D9792A3D2C4}"/>
              </a:ext>
            </a:extLst>
          </p:cNvPr>
          <p:cNvSpPr txBox="1"/>
          <p:nvPr/>
        </p:nvSpPr>
        <p:spPr>
          <a:xfrm>
            <a:off x="1790700" y="777521"/>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Two Visions of AI</a:t>
            </a:r>
          </a:p>
        </p:txBody>
      </p:sp>
      <p:pic>
        <p:nvPicPr>
          <p:cNvPr id="14" name="Picture 13">
            <a:extLst>
              <a:ext uri="{FF2B5EF4-FFF2-40B4-BE49-F238E27FC236}">
                <a16:creationId xmlns:a16="http://schemas.microsoft.com/office/drawing/2014/main" id="{E8593EF1-10CB-42B3-9CD7-ADD41ACEA2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4200" y="4318899"/>
            <a:ext cx="1550956" cy="1761580"/>
          </a:xfrm>
          <a:prstGeom prst="rect">
            <a:avLst/>
          </a:prstGeom>
        </p:spPr>
      </p:pic>
      <p:sp>
        <p:nvSpPr>
          <p:cNvPr id="15" name="TextBox 14">
            <a:extLst>
              <a:ext uri="{FF2B5EF4-FFF2-40B4-BE49-F238E27FC236}">
                <a16:creationId xmlns:a16="http://schemas.microsoft.com/office/drawing/2014/main" id="{0E76537C-DEE6-4A93-9F9C-947C9E529CDB}"/>
              </a:ext>
            </a:extLst>
          </p:cNvPr>
          <p:cNvSpPr txBox="1"/>
          <p:nvPr/>
        </p:nvSpPr>
        <p:spPr>
          <a:xfrm>
            <a:off x="3715836" y="6622563"/>
            <a:ext cx="1773242" cy="276999"/>
          </a:xfrm>
          <a:prstGeom prst="rect">
            <a:avLst/>
          </a:prstGeom>
          <a:noFill/>
        </p:spPr>
        <p:txBody>
          <a:bodyPr wrap="none" rtlCol="0">
            <a:spAutoFit/>
          </a:bodyPr>
          <a:lstStyle/>
          <a:p>
            <a:r>
              <a:rPr lang="en-US" sz="1200" dirty="0">
                <a:solidFill>
                  <a:srgbClr val="3399FF"/>
                </a:solidFill>
                <a:cs typeface="Times New Roman" panose="02020603050405020304" pitchFamily="18" charset="0"/>
              </a:rPr>
              <a:t>Images from pixabay.com</a:t>
            </a:r>
          </a:p>
        </p:txBody>
      </p:sp>
    </p:spTree>
    <p:extLst>
      <p:ext uri="{BB962C8B-B14F-4D97-AF65-F5344CB8AC3E}">
        <p14:creationId xmlns:p14="http://schemas.microsoft.com/office/powerpoint/2010/main" val="2118071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677085D7-8D29-4CF9-BDA6-ACAC5E801917}"/>
              </a:ext>
            </a:extLst>
          </p:cNvPr>
          <p:cNvSpPr txBox="1">
            <a:spLocks noChangeArrowheads="1"/>
          </p:cNvSpPr>
          <p:nvPr/>
        </p:nvSpPr>
        <p:spPr bwMode="auto">
          <a:xfrm>
            <a:off x="609306" y="4141487"/>
            <a:ext cx="4251998" cy="1938992"/>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artificial minds</a:t>
            </a:r>
          </a:p>
          <a:p>
            <a:pPr>
              <a:buSzPct val="125000"/>
            </a:pPr>
            <a:r>
              <a:rPr lang="en-US" sz="2000" dirty="0"/>
              <a:t>Systems capable of: </a:t>
            </a:r>
          </a:p>
          <a:p>
            <a:pPr marL="342900" indent="-342900">
              <a:buSzPct val="125000"/>
              <a:buFont typeface="Arial" panose="020B0604020202020204" pitchFamily="34" charset="0"/>
              <a:buChar char="•"/>
            </a:pPr>
            <a:r>
              <a:rPr lang="en-US" sz="2000" dirty="0"/>
              <a:t>Thinking, planning and imagination.</a:t>
            </a:r>
          </a:p>
          <a:p>
            <a:pPr marL="342900" indent="-342900">
              <a:buSzPct val="125000"/>
              <a:buFont typeface="Arial" panose="020B0604020202020204" pitchFamily="34" charset="0"/>
              <a:buChar char="•"/>
            </a:pPr>
            <a:r>
              <a:rPr lang="en-US" sz="2000" dirty="0"/>
              <a:t>Innovation and creativity.</a:t>
            </a:r>
          </a:p>
          <a:p>
            <a:pPr marL="342900" indent="-342900">
              <a:buSzPct val="125000"/>
              <a:buFont typeface="Arial" panose="020B0604020202020204" pitchFamily="34" charset="0"/>
              <a:buChar char="•"/>
            </a:pPr>
            <a:r>
              <a:rPr lang="en-US" sz="2000" dirty="0"/>
              <a:t>Making truly autonomous choices.</a:t>
            </a:r>
          </a:p>
          <a:p>
            <a:pPr marL="342900" indent="-342900">
              <a:buSzPct val="125000"/>
              <a:buFont typeface="Arial" panose="020B0604020202020204" pitchFamily="34" charset="0"/>
              <a:buChar char="•"/>
            </a:pPr>
            <a:r>
              <a:rPr lang="en-US" sz="2000" dirty="0"/>
              <a:t>Having their own values,</a:t>
            </a:r>
          </a:p>
        </p:txBody>
      </p:sp>
      <p:sp>
        <p:nvSpPr>
          <p:cNvPr id="5" name="Text Box 3">
            <a:extLst>
              <a:ext uri="{FF2B5EF4-FFF2-40B4-BE49-F238E27FC236}">
                <a16:creationId xmlns:a16="http://schemas.microsoft.com/office/drawing/2014/main" id="{32D019B5-B570-4168-9E37-F68393BAD9AC}"/>
              </a:ext>
            </a:extLst>
          </p:cNvPr>
          <p:cNvSpPr txBox="1">
            <a:spLocks noChangeArrowheads="1"/>
          </p:cNvSpPr>
          <p:nvPr/>
        </p:nvSpPr>
        <p:spPr bwMode="auto">
          <a:xfrm>
            <a:off x="609306" y="1451986"/>
            <a:ext cx="7683450" cy="2246769"/>
          </a:xfrm>
          <a:prstGeom prst="rect">
            <a:avLst/>
          </a:prstGeom>
          <a:noFill/>
          <a:ln w="25400" cap="sq">
            <a:noFill/>
            <a:miter lim="800000"/>
            <a:headEnd type="none" w="sm" len="sm"/>
            <a:tailEnd type="none" w="lg" len="lg"/>
          </a:ln>
        </p:spPr>
        <p:txBody>
          <a:bodyPr wrap="none">
            <a:spAutoFit/>
          </a:bodyPr>
          <a:lstStyle/>
          <a:p>
            <a:r>
              <a:rPr lang="en-US" sz="2000" b="1" dirty="0">
                <a:solidFill>
                  <a:srgbClr val="FF0000"/>
                </a:solidFill>
              </a:rPr>
              <a:t>Building smart tools</a:t>
            </a:r>
          </a:p>
          <a:p>
            <a:pPr>
              <a:buSzPct val="125000"/>
            </a:pPr>
            <a:r>
              <a:rPr lang="en-US" sz="2000" dirty="0"/>
              <a:t>Systems that can:</a:t>
            </a:r>
          </a:p>
          <a:p>
            <a:pPr marL="342900" indent="-342900">
              <a:buSzPct val="125000"/>
              <a:buFont typeface="Arial" panose="020B0604020202020204" pitchFamily="34" charset="0"/>
              <a:buChar char="•"/>
            </a:pPr>
            <a:r>
              <a:rPr lang="en-US" sz="2000" dirty="0"/>
              <a:t>Intelligently process a lot of information and data.</a:t>
            </a:r>
          </a:p>
          <a:p>
            <a:pPr marL="342900" indent="-342900">
              <a:buSzPct val="125000"/>
              <a:buFont typeface="Arial" panose="020B0604020202020204" pitchFamily="34" charset="0"/>
              <a:buChar char="•"/>
            </a:pPr>
            <a:r>
              <a:rPr lang="en-US" sz="2000" dirty="0"/>
              <a:t>Help us make smarter decisions.</a:t>
            </a:r>
          </a:p>
          <a:p>
            <a:pPr marL="342900" indent="-342900">
              <a:buSzPct val="125000"/>
              <a:buFont typeface="Arial" panose="020B0604020202020204" pitchFamily="34" charset="0"/>
              <a:buChar char="•"/>
            </a:pPr>
            <a:r>
              <a:rPr lang="en-US" sz="2000" dirty="0"/>
              <a:t>Take care of routine tasks automatically.</a:t>
            </a:r>
          </a:p>
          <a:p>
            <a:pPr marL="342900" indent="-342900">
              <a:buSzPct val="125000"/>
              <a:buFont typeface="Arial" panose="020B0604020202020204" pitchFamily="34" charset="0"/>
              <a:buChar char="•"/>
            </a:pPr>
            <a:r>
              <a:rPr lang="en-US" sz="2000" dirty="0"/>
              <a:t>Do skilled tasks like driving, construction, etc., automatically.</a:t>
            </a:r>
          </a:p>
          <a:p>
            <a:pPr marL="342900" indent="-342900">
              <a:buSzPct val="125000"/>
              <a:buFont typeface="Arial" panose="020B0604020202020204" pitchFamily="34" charset="0"/>
              <a:buChar char="•"/>
            </a:pPr>
            <a:r>
              <a:rPr lang="en-US" sz="2000" dirty="0"/>
              <a:t>Work as intelligent assistants in surgery, law, education, science, etc.</a:t>
            </a:r>
          </a:p>
        </p:txBody>
      </p:sp>
      <p:sp>
        <p:nvSpPr>
          <p:cNvPr id="6" name="TextBox 5">
            <a:extLst>
              <a:ext uri="{FF2B5EF4-FFF2-40B4-BE49-F238E27FC236}">
                <a16:creationId xmlns:a16="http://schemas.microsoft.com/office/drawing/2014/main" id="{8207A28C-BF57-4ED4-AB52-878DC1F9DCBD}"/>
              </a:ext>
            </a:extLst>
          </p:cNvPr>
          <p:cNvSpPr txBox="1"/>
          <p:nvPr/>
        </p:nvSpPr>
        <p:spPr>
          <a:xfrm>
            <a:off x="1447800" y="3658511"/>
            <a:ext cx="505267" cy="523220"/>
          </a:xfrm>
          <a:prstGeom prst="rect">
            <a:avLst/>
          </a:prstGeom>
          <a:noFill/>
        </p:spPr>
        <p:txBody>
          <a:bodyPr wrap="none" rtlCol="0">
            <a:spAutoFit/>
          </a:bodyPr>
          <a:lstStyle/>
          <a:p>
            <a:r>
              <a:rPr lang="en-US" sz="2800" b="1" dirty="0">
                <a:solidFill>
                  <a:srgbClr val="FF0000"/>
                </a:solidFill>
                <a:cs typeface="Times New Roman" panose="02020603050405020304" pitchFamily="18" charset="0"/>
              </a:rPr>
              <a:t>or</a:t>
            </a:r>
          </a:p>
        </p:txBody>
      </p:sp>
      <p:sp>
        <p:nvSpPr>
          <p:cNvPr id="2" name="TextBox 1">
            <a:extLst>
              <a:ext uri="{FF2B5EF4-FFF2-40B4-BE49-F238E27FC236}">
                <a16:creationId xmlns:a16="http://schemas.microsoft.com/office/drawing/2014/main" id="{4A010225-73FF-4FAE-A7F0-D4EBC4F860BA}"/>
              </a:ext>
            </a:extLst>
          </p:cNvPr>
          <p:cNvSpPr txBox="1"/>
          <p:nvPr/>
        </p:nvSpPr>
        <p:spPr>
          <a:xfrm>
            <a:off x="658844" y="1431433"/>
            <a:ext cx="8104156" cy="2308324"/>
          </a:xfrm>
          <a:prstGeom prst="rect">
            <a:avLst/>
          </a:prstGeom>
          <a:solidFill>
            <a:schemeClr val="accent5">
              <a:lumMod val="60000"/>
              <a:lumOff val="40000"/>
              <a:alpha val="82000"/>
            </a:schemeClr>
          </a:solidFill>
        </p:spPr>
        <p:txBody>
          <a:bodyPr wrap="square" rtlCol="0">
            <a:spAutoFit/>
          </a:bodyPr>
          <a:lstStyle/>
          <a:p>
            <a:pPr algn="ctr"/>
            <a:endParaRPr lang="en-US" sz="3600" b="1" dirty="0">
              <a:solidFill>
                <a:srgbClr val="FF0000"/>
              </a:solidFill>
              <a:cs typeface="Times New Roman" panose="02020603050405020304" pitchFamily="18" charset="0"/>
            </a:endParaRPr>
          </a:p>
          <a:p>
            <a:r>
              <a:rPr lang="en-US" sz="3600" b="1" dirty="0">
                <a:solidFill>
                  <a:srgbClr val="FF0000"/>
                </a:solidFill>
                <a:cs typeface="Times New Roman" panose="02020603050405020304" pitchFamily="18" charset="0"/>
              </a:rPr>
              <a:t>  </a:t>
            </a:r>
          </a:p>
          <a:p>
            <a:r>
              <a:rPr lang="en-US" sz="3200" b="1" dirty="0">
                <a:solidFill>
                  <a:srgbClr val="FF0000"/>
                </a:solidFill>
                <a:cs typeface="Times New Roman" panose="02020603050405020304" pitchFamily="18" charset="0"/>
              </a:rPr>
              <a:t>   </a:t>
            </a:r>
            <a:r>
              <a:rPr lang="en-US" sz="3600" b="1" dirty="0">
                <a:solidFill>
                  <a:srgbClr val="FF0000"/>
                </a:solidFill>
                <a:cs typeface="Times New Roman" panose="02020603050405020304" pitchFamily="18" charset="0"/>
              </a:rPr>
              <a:t>Smart Servant</a:t>
            </a:r>
          </a:p>
          <a:p>
            <a:pPr algn="ctr"/>
            <a:endParaRPr lang="en-US" sz="3600" b="1" dirty="0">
              <a:solidFill>
                <a:srgbClr val="FF0000"/>
              </a:solidFill>
              <a:cs typeface="Times New Roman" panose="02020603050405020304" pitchFamily="18" charset="0"/>
            </a:endParaRPr>
          </a:p>
        </p:txBody>
      </p:sp>
      <p:sp>
        <p:nvSpPr>
          <p:cNvPr id="7" name="TextBox 6">
            <a:extLst>
              <a:ext uri="{FF2B5EF4-FFF2-40B4-BE49-F238E27FC236}">
                <a16:creationId xmlns:a16="http://schemas.microsoft.com/office/drawing/2014/main" id="{81FA0CB7-D2A6-49C8-BA2F-2992BF5FC2F9}"/>
              </a:ext>
            </a:extLst>
          </p:cNvPr>
          <p:cNvSpPr txBox="1"/>
          <p:nvPr/>
        </p:nvSpPr>
        <p:spPr>
          <a:xfrm>
            <a:off x="6678796" y="2991548"/>
            <a:ext cx="1453603" cy="523220"/>
          </a:xfrm>
          <a:prstGeom prst="rect">
            <a:avLst/>
          </a:prstGeom>
          <a:noFill/>
        </p:spPr>
        <p:txBody>
          <a:bodyPr wrap="none" rtlCol="0">
            <a:spAutoFit/>
          </a:bodyPr>
          <a:lstStyle/>
          <a:p>
            <a:r>
              <a:rPr lang="en-US" sz="2800" b="1" dirty="0">
                <a:cs typeface="Times New Roman" panose="02020603050405020304" pitchFamily="18" charset="0"/>
              </a:rPr>
              <a:t>AI Today</a:t>
            </a:r>
          </a:p>
        </p:txBody>
      </p:sp>
      <p:sp>
        <p:nvSpPr>
          <p:cNvPr id="10" name="TextBox 9">
            <a:extLst>
              <a:ext uri="{FF2B5EF4-FFF2-40B4-BE49-F238E27FC236}">
                <a16:creationId xmlns:a16="http://schemas.microsoft.com/office/drawing/2014/main" id="{E1A00FC2-148C-4AB1-8D4D-BE790EEECC81}"/>
              </a:ext>
            </a:extLst>
          </p:cNvPr>
          <p:cNvSpPr txBox="1"/>
          <p:nvPr/>
        </p:nvSpPr>
        <p:spPr>
          <a:xfrm>
            <a:off x="1790700" y="777521"/>
            <a:ext cx="5562600" cy="523220"/>
          </a:xfrm>
          <a:prstGeom prst="rect">
            <a:avLst/>
          </a:prstGeom>
          <a:noFill/>
        </p:spPr>
        <p:txBody>
          <a:bodyPr wrap="square" rtlCol="0">
            <a:spAutoFit/>
          </a:bodyPr>
          <a:lstStyle/>
          <a:p>
            <a:pPr algn="ctr"/>
            <a:r>
              <a:rPr lang="en-US" sz="2800" b="1" u="sng" dirty="0">
                <a:solidFill>
                  <a:srgbClr val="FF0000"/>
                </a:solidFill>
                <a:ea typeface="Tahoma" panose="020B0604030504040204" pitchFamily="34" charset="0"/>
                <a:cs typeface="Tahoma" panose="020B0604030504040204" pitchFamily="34" charset="0"/>
              </a:rPr>
              <a:t>Two Visions of AI</a:t>
            </a:r>
          </a:p>
        </p:txBody>
      </p:sp>
      <p:sp>
        <p:nvSpPr>
          <p:cNvPr id="8" name="TextBox 7">
            <a:extLst>
              <a:ext uri="{FF2B5EF4-FFF2-40B4-BE49-F238E27FC236}">
                <a16:creationId xmlns:a16="http://schemas.microsoft.com/office/drawing/2014/main" id="{0B793C3D-3C49-4421-B986-F4C403BC3259}"/>
              </a:ext>
            </a:extLst>
          </p:cNvPr>
          <p:cNvSpPr txBox="1"/>
          <p:nvPr/>
        </p:nvSpPr>
        <p:spPr>
          <a:xfrm>
            <a:off x="658843" y="4177440"/>
            <a:ext cx="8121215" cy="2308324"/>
          </a:xfrm>
          <a:prstGeom prst="rect">
            <a:avLst/>
          </a:prstGeom>
          <a:solidFill>
            <a:schemeClr val="accent5">
              <a:lumMod val="60000"/>
              <a:lumOff val="40000"/>
              <a:alpha val="82000"/>
            </a:schemeClr>
          </a:solidFill>
        </p:spPr>
        <p:txBody>
          <a:bodyPr wrap="square" rtlCol="0">
            <a:spAutoFit/>
          </a:bodyPr>
          <a:lstStyle/>
          <a:p>
            <a:pPr algn="ctr"/>
            <a:endParaRPr lang="en-US" sz="3600" b="1" dirty="0">
              <a:solidFill>
                <a:srgbClr val="FF0000"/>
              </a:solidFill>
              <a:cs typeface="Times New Roman" panose="02020603050405020304" pitchFamily="18" charset="0"/>
            </a:endParaRPr>
          </a:p>
          <a:p>
            <a:r>
              <a:rPr lang="en-US" sz="3600" b="1" dirty="0">
                <a:solidFill>
                  <a:srgbClr val="FF0000"/>
                </a:solidFill>
                <a:cs typeface="Times New Roman" panose="02020603050405020304" pitchFamily="18" charset="0"/>
              </a:rPr>
              <a:t>   Independent Peer</a:t>
            </a:r>
          </a:p>
          <a:p>
            <a:pPr algn="ctr"/>
            <a:endParaRPr lang="en-US" sz="3600" b="1" dirty="0">
              <a:solidFill>
                <a:srgbClr val="FF0000"/>
              </a:solidFill>
              <a:cs typeface="Times New Roman" panose="02020603050405020304" pitchFamily="18" charset="0"/>
            </a:endParaRPr>
          </a:p>
          <a:p>
            <a:pPr algn="ctr"/>
            <a:endParaRPr lang="en-US" sz="3600" b="1" dirty="0">
              <a:solidFill>
                <a:srgbClr val="FF0000"/>
              </a:solidFill>
              <a:cs typeface="Times New Roman" panose="02020603050405020304" pitchFamily="18" charset="0"/>
            </a:endParaRPr>
          </a:p>
        </p:txBody>
      </p:sp>
      <p:sp>
        <p:nvSpPr>
          <p:cNvPr id="9" name="TextBox 8">
            <a:extLst>
              <a:ext uri="{FF2B5EF4-FFF2-40B4-BE49-F238E27FC236}">
                <a16:creationId xmlns:a16="http://schemas.microsoft.com/office/drawing/2014/main" id="{CC0E4840-FB82-426D-B2D2-FB9158DE0EDC}"/>
              </a:ext>
            </a:extLst>
          </p:cNvPr>
          <p:cNvSpPr txBox="1"/>
          <p:nvPr/>
        </p:nvSpPr>
        <p:spPr>
          <a:xfrm>
            <a:off x="6497895" y="5980342"/>
            <a:ext cx="2282163" cy="523220"/>
          </a:xfrm>
          <a:prstGeom prst="rect">
            <a:avLst/>
          </a:prstGeom>
          <a:noFill/>
        </p:spPr>
        <p:txBody>
          <a:bodyPr wrap="none" rtlCol="0">
            <a:spAutoFit/>
          </a:bodyPr>
          <a:lstStyle/>
          <a:p>
            <a:r>
              <a:rPr lang="en-US" sz="2800" b="1" dirty="0">
                <a:cs typeface="Times New Roman" panose="02020603050405020304" pitchFamily="18" charset="0"/>
              </a:rPr>
              <a:t>AI Tomorrow?</a:t>
            </a:r>
          </a:p>
        </p:txBody>
      </p:sp>
      <p:pic>
        <p:nvPicPr>
          <p:cNvPr id="13" name="Picture 12">
            <a:extLst>
              <a:ext uri="{FF2B5EF4-FFF2-40B4-BE49-F238E27FC236}">
                <a16:creationId xmlns:a16="http://schemas.microsoft.com/office/drawing/2014/main" id="{304A8DF5-0E8C-4EAA-AE08-1C9FF0CF1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5062" y="1552473"/>
            <a:ext cx="2210094" cy="1473396"/>
          </a:xfrm>
          <a:prstGeom prst="rect">
            <a:avLst/>
          </a:prstGeom>
        </p:spPr>
      </p:pic>
      <p:pic>
        <p:nvPicPr>
          <p:cNvPr id="14" name="Picture 13">
            <a:extLst>
              <a:ext uri="{FF2B5EF4-FFF2-40B4-BE49-F238E27FC236}">
                <a16:creationId xmlns:a16="http://schemas.microsoft.com/office/drawing/2014/main" id="{EE81B9FC-D1FA-4FC6-A100-4D7FBBC69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4318899"/>
            <a:ext cx="1550956" cy="1761580"/>
          </a:xfrm>
          <a:prstGeom prst="rect">
            <a:avLst/>
          </a:prstGeom>
        </p:spPr>
      </p:pic>
      <p:sp>
        <p:nvSpPr>
          <p:cNvPr id="15" name="TextBox 14">
            <a:extLst>
              <a:ext uri="{FF2B5EF4-FFF2-40B4-BE49-F238E27FC236}">
                <a16:creationId xmlns:a16="http://schemas.microsoft.com/office/drawing/2014/main" id="{ECFA3908-06B9-4AD9-B1E5-E3A366AFCB31}"/>
              </a:ext>
            </a:extLst>
          </p:cNvPr>
          <p:cNvSpPr txBox="1"/>
          <p:nvPr/>
        </p:nvSpPr>
        <p:spPr>
          <a:xfrm>
            <a:off x="3715836" y="6622563"/>
            <a:ext cx="1773242" cy="276999"/>
          </a:xfrm>
          <a:prstGeom prst="rect">
            <a:avLst/>
          </a:prstGeom>
          <a:noFill/>
        </p:spPr>
        <p:txBody>
          <a:bodyPr wrap="none" rtlCol="0">
            <a:spAutoFit/>
          </a:bodyPr>
          <a:lstStyle/>
          <a:p>
            <a:r>
              <a:rPr lang="en-US" sz="1200" dirty="0">
                <a:solidFill>
                  <a:srgbClr val="3399FF"/>
                </a:solidFill>
                <a:cs typeface="Times New Roman" panose="02020603050405020304" pitchFamily="18" charset="0"/>
              </a:rPr>
              <a:t>Images from pixabay.com</a:t>
            </a:r>
          </a:p>
        </p:txBody>
      </p:sp>
    </p:spTree>
    <p:extLst>
      <p:ext uri="{BB962C8B-B14F-4D97-AF65-F5344CB8AC3E}">
        <p14:creationId xmlns:p14="http://schemas.microsoft.com/office/powerpoint/2010/main" val="30743327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971800" y="811901"/>
            <a:ext cx="2856872" cy="523220"/>
          </a:xfrm>
          <a:prstGeom prst="rect">
            <a:avLst/>
          </a:prstGeom>
          <a:noFill/>
          <a:ln w="28575" cap="sq">
            <a:noFill/>
            <a:miter lim="800000"/>
            <a:headEnd type="none" w="sm" len="sm"/>
            <a:tailEnd type="none" w="lg" len="lg"/>
          </a:ln>
          <a:effectLst/>
        </p:spPr>
        <p:txBody>
          <a:bodyPr wrap="none">
            <a:spAutoFit/>
          </a:bodyPr>
          <a:lstStyle/>
          <a:p>
            <a:r>
              <a:rPr lang="en-US" sz="2800" b="1" u="sng" dirty="0">
                <a:solidFill>
                  <a:srgbClr val="FF0000"/>
                </a:solidFill>
              </a:rPr>
              <a:t>Ethical Challenges</a:t>
            </a:r>
          </a:p>
        </p:txBody>
      </p:sp>
      <p:sp>
        <p:nvSpPr>
          <p:cNvPr id="4" name="TextBox 3">
            <a:extLst>
              <a:ext uri="{FF2B5EF4-FFF2-40B4-BE49-F238E27FC236}">
                <a16:creationId xmlns:a16="http://schemas.microsoft.com/office/drawing/2014/main" id="{FB6D5C6E-203D-4444-BED0-279E32723833}"/>
              </a:ext>
            </a:extLst>
          </p:cNvPr>
          <p:cNvSpPr txBox="1"/>
          <p:nvPr/>
        </p:nvSpPr>
        <p:spPr>
          <a:xfrm>
            <a:off x="668317" y="1355903"/>
            <a:ext cx="7463838" cy="400110"/>
          </a:xfrm>
          <a:prstGeom prst="rect">
            <a:avLst/>
          </a:prstGeom>
          <a:noFill/>
        </p:spPr>
        <p:txBody>
          <a:bodyPr wrap="none" rtlCol="0">
            <a:spAutoFit/>
          </a:bodyPr>
          <a:lstStyle/>
          <a:p>
            <a:r>
              <a:rPr lang="en-US" sz="2000" dirty="0">
                <a:cs typeface="Times New Roman" panose="02020603050405020304" pitchFamily="18" charset="0"/>
              </a:rPr>
              <a:t>AI will pose very significant ethical challenges, including the following:</a:t>
            </a:r>
          </a:p>
        </p:txBody>
      </p:sp>
      <p:sp>
        <p:nvSpPr>
          <p:cNvPr id="5" name="TextBox 4">
            <a:extLst>
              <a:ext uri="{FF2B5EF4-FFF2-40B4-BE49-F238E27FC236}">
                <a16:creationId xmlns:a16="http://schemas.microsoft.com/office/drawing/2014/main" id="{711F9506-EBC7-42A3-8A31-BE45915720DC}"/>
              </a:ext>
            </a:extLst>
          </p:cNvPr>
          <p:cNvSpPr txBox="1"/>
          <p:nvPr/>
        </p:nvSpPr>
        <p:spPr>
          <a:xfrm>
            <a:off x="647700" y="1996513"/>
            <a:ext cx="7848600" cy="3477875"/>
          </a:xfrm>
          <a:prstGeom prst="rect">
            <a:avLst/>
          </a:prstGeom>
          <a:noFill/>
        </p:spPr>
        <p:txBody>
          <a:bodyPr wrap="square" rtlCol="0">
            <a:spAutoFit/>
          </a:bodyPr>
          <a:lstStyle/>
          <a:p>
            <a:pPr marL="182880" indent="-182880">
              <a:buFont typeface="Arial" panose="020B0604020202020204" pitchFamily="34" charset="0"/>
              <a:buChar char="•"/>
            </a:pPr>
            <a:r>
              <a:rPr lang="en-US" sz="2000" b="1" u="sng" dirty="0">
                <a:solidFill>
                  <a:srgbClr val="FF0000"/>
                </a:solidFill>
                <a:cs typeface="Times New Roman" panose="02020603050405020304" pitchFamily="18" charset="0"/>
              </a:rPr>
              <a:t>Assignment of Responsibility</a:t>
            </a:r>
            <a:r>
              <a:rPr lang="en-US" sz="2000" b="1" dirty="0">
                <a:solidFill>
                  <a:srgbClr val="FF0000"/>
                </a:solidFill>
                <a:cs typeface="Times New Roman" panose="02020603050405020304" pitchFamily="18" charset="0"/>
              </a:rPr>
              <a:t>: </a:t>
            </a:r>
            <a:r>
              <a:rPr lang="en-US" sz="2000" dirty="0">
                <a:cs typeface="Times New Roman" panose="02020603050405020304" pitchFamily="18" charset="0"/>
              </a:rPr>
              <a:t>As AI becomes more autonomous, how will it be found responsible and held accountable for its choices?</a:t>
            </a:r>
          </a:p>
          <a:p>
            <a:pPr marL="182880" indent="-182880">
              <a:buFont typeface="Arial" panose="020B0604020202020204" pitchFamily="34" charset="0"/>
              <a:buChar char="•"/>
            </a:pPr>
            <a:endParaRPr lang="en-US" sz="2000" dirty="0">
              <a:cs typeface="Times New Roman" panose="02020603050405020304" pitchFamily="18" charset="0"/>
            </a:endParaRPr>
          </a:p>
          <a:p>
            <a:pPr marL="182880" indent="-182880">
              <a:buFont typeface="Arial" panose="020B0604020202020204" pitchFamily="34" charset="0"/>
              <a:buChar char="•"/>
            </a:pPr>
            <a:r>
              <a:rPr lang="en-US" sz="2000" b="1" u="sng" dirty="0">
                <a:solidFill>
                  <a:srgbClr val="FF0000"/>
                </a:solidFill>
                <a:cs typeface="Times New Roman" panose="02020603050405020304" pitchFamily="18" charset="0"/>
              </a:rPr>
              <a:t>Inhumane Values</a:t>
            </a:r>
            <a:r>
              <a:rPr lang="en-US" sz="2000" b="1" dirty="0">
                <a:solidFill>
                  <a:srgbClr val="FF0000"/>
                </a:solidFill>
                <a:cs typeface="Times New Roman" panose="02020603050405020304" pitchFamily="18" charset="0"/>
              </a:rPr>
              <a:t>: </a:t>
            </a:r>
            <a:r>
              <a:rPr lang="en-US" sz="2000" dirty="0">
                <a:cs typeface="Times New Roman" panose="02020603050405020304" pitchFamily="18" charset="0"/>
              </a:rPr>
              <a:t>With increasing autonomy, the values underlying the choices made by AI will become more important – and they may not always accord with values preferred by humans.</a:t>
            </a:r>
          </a:p>
          <a:p>
            <a:pPr marL="182880" indent="-182880">
              <a:buFont typeface="Arial" panose="020B0604020202020204" pitchFamily="34" charset="0"/>
              <a:buChar char="•"/>
            </a:pPr>
            <a:endParaRPr lang="en-US" sz="2000" dirty="0">
              <a:cs typeface="Times New Roman" panose="02020603050405020304" pitchFamily="18" charset="0"/>
            </a:endParaRPr>
          </a:p>
          <a:p>
            <a:pPr marL="182880" indent="-182880">
              <a:buFont typeface="Arial" panose="020B0604020202020204" pitchFamily="34" charset="0"/>
              <a:buChar char="•"/>
            </a:pPr>
            <a:r>
              <a:rPr lang="en-US" sz="2000" b="1" u="sng" dirty="0">
                <a:solidFill>
                  <a:srgbClr val="FF0000"/>
                </a:solidFill>
                <a:cs typeface="Times New Roman" panose="02020603050405020304" pitchFamily="18" charset="0"/>
              </a:rPr>
              <a:t>Assumption of Objectivity</a:t>
            </a:r>
            <a:r>
              <a:rPr lang="en-US" sz="2000" b="1" dirty="0">
                <a:solidFill>
                  <a:srgbClr val="FF0000"/>
                </a:solidFill>
                <a:cs typeface="Times New Roman" panose="02020603050405020304" pitchFamily="18" charset="0"/>
              </a:rPr>
              <a:t>: </a:t>
            </a:r>
            <a:r>
              <a:rPr lang="en-US" sz="2000" dirty="0">
                <a:cs typeface="Times New Roman" panose="02020603050405020304" pitchFamily="18" charset="0"/>
              </a:rPr>
              <a:t>Because of the human bias to see machines as rational, a much higher degree of objectivity may be assigned to the choices made by AI even when they are inhumane or oppressive – especially if they suit narrow agendas of power.</a:t>
            </a:r>
          </a:p>
        </p:txBody>
      </p:sp>
    </p:spTree>
    <p:extLst>
      <p:ext uri="{BB962C8B-B14F-4D97-AF65-F5344CB8AC3E}">
        <p14:creationId xmlns:p14="http://schemas.microsoft.com/office/powerpoint/2010/main" val="14832174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28600" y="923771"/>
            <a:ext cx="4810419"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How people fear AI will take over the world</a:t>
            </a:r>
          </a:p>
        </p:txBody>
      </p:sp>
      <p:pic>
        <p:nvPicPr>
          <p:cNvPr id="4" name="Picture 3">
            <a:extLst>
              <a:ext uri="{FF2B5EF4-FFF2-40B4-BE49-F238E27FC236}">
                <a16:creationId xmlns:a16="http://schemas.microsoft.com/office/drawing/2014/main" id="{A967C6BD-9342-4A60-9FE2-077ACBEB6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83" y="1455519"/>
            <a:ext cx="2492927" cy="2492927"/>
          </a:xfrm>
          <a:prstGeom prst="rect">
            <a:avLst/>
          </a:prstGeom>
        </p:spPr>
      </p:pic>
      <p:pic>
        <p:nvPicPr>
          <p:cNvPr id="11" name="Picture 10">
            <a:extLst>
              <a:ext uri="{FF2B5EF4-FFF2-40B4-BE49-F238E27FC236}">
                <a16:creationId xmlns:a16="http://schemas.microsoft.com/office/drawing/2014/main" id="{32791F1E-6F33-45ED-8010-FFBE5559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339" y="1455519"/>
            <a:ext cx="2496887" cy="2476015"/>
          </a:xfrm>
          <a:prstGeom prst="rect">
            <a:avLst/>
          </a:prstGeom>
        </p:spPr>
      </p:pic>
      <p:sp>
        <p:nvSpPr>
          <p:cNvPr id="12" name="TextBox 11">
            <a:extLst>
              <a:ext uri="{FF2B5EF4-FFF2-40B4-BE49-F238E27FC236}">
                <a16:creationId xmlns:a16="http://schemas.microsoft.com/office/drawing/2014/main" id="{74D0F916-2F28-4A9E-9FDE-649414A84E0E}"/>
              </a:ext>
            </a:extLst>
          </p:cNvPr>
          <p:cNvSpPr txBox="1"/>
          <p:nvPr/>
        </p:nvSpPr>
        <p:spPr>
          <a:xfrm>
            <a:off x="6208500" y="3455124"/>
            <a:ext cx="1684564" cy="400110"/>
          </a:xfrm>
          <a:prstGeom prst="rect">
            <a:avLst/>
          </a:prstGeom>
          <a:noFill/>
        </p:spPr>
        <p:txBody>
          <a:bodyPr wrap="none" rtlCol="0">
            <a:spAutoFit/>
          </a:bodyPr>
          <a:lstStyle/>
          <a:p>
            <a:r>
              <a:rPr lang="en-US" sz="2000" b="1" dirty="0">
                <a:solidFill>
                  <a:srgbClr val="92D050"/>
                </a:solidFill>
                <a:latin typeface="Asimov" panose="020B0000000000000000" pitchFamily="34" charset="0"/>
                <a:cs typeface="Times New Roman" panose="02020603050405020304" pitchFamily="18" charset="0"/>
              </a:rPr>
              <a:t>Optimus Prime</a:t>
            </a:r>
          </a:p>
        </p:txBody>
      </p:sp>
      <p:pic>
        <p:nvPicPr>
          <p:cNvPr id="5" name="Picture 4">
            <a:extLst>
              <a:ext uri="{FF2B5EF4-FFF2-40B4-BE49-F238E27FC236}">
                <a16:creationId xmlns:a16="http://schemas.microsoft.com/office/drawing/2014/main" id="{B73F1FC5-C496-44EB-8A6E-849DA468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925" y="1455519"/>
            <a:ext cx="1961099" cy="2476015"/>
          </a:xfrm>
          <a:prstGeom prst="rect">
            <a:avLst/>
          </a:prstGeom>
        </p:spPr>
      </p:pic>
      <p:sp>
        <p:nvSpPr>
          <p:cNvPr id="18" name="TextBox 17">
            <a:extLst>
              <a:ext uri="{FF2B5EF4-FFF2-40B4-BE49-F238E27FC236}">
                <a16:creationId xmlns:a16="http://schemas.microsoft.com/office/drawing/2014/main" id="{AAFA33AB-EBB3-42E0-970C-C14CE14EDB61}"/>
              </a:ext>
            </a:extLst>
          </p:cNvPr>
          <p:cNvSpPr txBox="1"/>
          <p:nvPr/>
        </p:nvSpPr>
        <p:spPr>
          <a:xfrm>
            <a:off x="4043201" y="3455124"/>
            <a:ext cx="1057597" cy="400110"/>
          </a:xfrm>
          <a:prstGeom prst="rect">
            <a:avLst/>
          </a:prstGeom>
          <a:noFill/>
        </p:spPr>
        <p:txBody>
          <a:bodyPr wrap="none" rtlCol="0">
            <a:spAutoFit/>
          </a:bodyPr>
          <a:lstStyle/>
          <a:p>
            <a:r>
              <a:rPr lang="en-US" sz="2000" b="1" dirty="0">
                <a:solidFill>
                  <a:srgbClr val="00B0F0"/>
                </a:solidFill>
                <a:latin typeface="Arial Black" panose="020B0A04020102020204" pitchFamily="34" charset="0"/>
                <a:cs typeface="Times New Roman" panose="02020603050405020304" pitchFamily="18" charset="0"/>
              </a:rPr>
              <a:t>Ultron</a:t>
            </a:r>
          </a:p>
        </p:txBody>
      </p:sp>
    </p:spTree>
    <p:extLst>
      <p:ext uri="{BB962C8B-B14F-4D97-AF65-F5344CB8AC3E}">
        <p14:creationId xmlns:p14="http://schemas.microsoft.com/office/powerpoint/2010/main" val="4247807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28600" y="923771"/>
            <a:ext cx="4810419"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How people fear AI will take over the world</a:t>
            </a:r>
          </a:p>
        </p:txBody>
      </p:sp>
      <p:pic>
        <p:nvPicPr>
          <p:cNvPr id="4" name="Picture 3">
            <a:extLst>
              <a:ext uri="{FF2B5EF4-FFF2-40B4-BE49-F238E27FC236}">
                <a16:creationId xmlns:a16="http://schemas.microsoft.com/office/drawing/2014/main" id="{A967C6BD-9342-4A60-9FE2-077ACBEB6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83" y="1455519"/>
            <a:ext cx="2492927" cy="2492927"/>
          </a:xfrm>
          <a:prstGeom prst="rect">
            <a:avLst/>
          </a:prstGeom>
        </p:spPr>
      </p:pic>
      <p:pic>
        <p:nvPicPr>
          <p:cNvPr id="11" name="Picture 10">
            <a:extLst>
              <a:ext uri="{FF2B5EF4-FFF2-40B4-BE49-F238E27FC236}">
                <a16:creationId xmlns:a16="http://schemas.microsoft.com/office/drawing/2014/main" id="{32791F1E-6F33-45ED-8010-FFBE5559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339" y="1455519"/>
            <a:ext cx="2496887" cy="2476015"/>
          </a:xfrm>
          <a:prstGeom prst="rect">
            <a:avLst/>
          </a:prstGeom>
        </p:spPr>
      </p:pic>
      <p:sp>
        <p:nvSpPr>
          <p:cNvPr id="12" name="TextBox 11">
            <a:extLst>
              <a:ext uri="{FF2B5EF4-FFF2-40B4-BE49-F238E27FC236}">
                <a16:creationId xmlns:a16="http://schemas.microsoft.com/office/drawing/2014/main" id="{74D0F916-2F28-4A9E-9FDE-649414A84E0E}"/>
              </a:ext>
            </a:extLst>
          </p:cNvPr>
          <p:cNvSpPr txBox="1"/>
          <p:nvPr/>
        </p:nvSpPr>
        <p:spPr>
          <a:xfrm>
            <a:off x="6208500" y="3455124"/>
            <a:ext cx="1684564" cy="400110"/>
          </a:xfrm>
          <a:prstGeom prst="rect">
            <a:avLst/>
          </a:prstGeom>
          <a:noFill/>
        </p:spPr>
        <p:txBody>
          <a:bodyPr wrap="none" rtlCol="0">
            <a:spAutoFit/>
          </a:bodyPr>
          <a:lstStyle/>
          <a:p>
            <a:r>
              <a:rPr lang="en-US" sz="2000" b="1" dirty="0">
                <a:solidFill>
                  <a:srgbClr val="92D050"/>
                </a:solidFill>
                <a:latin typeface="Asimov" panose="020B0000000000000000" pitchFamily="34" charset="0"/>
                <a:cs typeface="Times New Roman" panose="02020603050405020304" pitchFamily="18" charset="0"/>
              </a:rPr>
              <a:t>Optimus Prime</a:t>
            </a:r>
          </a:p>
        </p:txBody>
      </p:sp>
      <p:pic>
        <p:nvPicPr>
          <p:cNvPr id="5" name="Picture 4">
            <a:extLst>
              <a:ext uri="{FF2B5EF4-FFF2-40B4-BE49-F238E27FC236}">
                <a16:creationId xmlns:a16="http://schemas.microsoft.com/office/drawing/2014/main" id="{B73F1FC5-C496-44EB-8A6E-849DA468A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925" y="1455519"/>
            <a:ext cx="1961099" cy="2476015"/>
          </a:xfrm>
          <a:prstGeom prst="rect">
            <a:avLst/>
          </a:prstGeom>
        </p:spPr>
      </p:pic>
      <p:sp>
        <p:nvSpPr>
          <p:cNvPr id="18" name="TextBox 17">
            <a:extLst>
              <a:ext uri="{FF2B5EF4-FFF2-40B4-BE49-F238E27FC236}">
                <a16:creationId xmlns:a16="http://schemas.microsoft.com/office/drawing/2014/main" id="{AAFA33AB-EBB3-42E0-970C-C14CE14EDB61}"/>
              </a:ext>
            </a:extLst>
          </p:cNvPr>
          <p:cNvSpPr txBox="1"/>
          <p:nvPr/>
        </p:nvSpPr>
        <p:spPr>
          <a:xfrm>
            <a:off x="4043201" y="3455124"/>
            <a:ext cx="1057597" cy="400110"/>
          </a:xfrm>
          <a:prstGeom prst="rect">
            <a:avLst/>
          </a:prstGeom>
          <a:noFill/>
        </p:spPr>
        <p:txBody>
          <a:bodyPr wrap="none" rtlCol="0">
            <a:spAutoFit/>
          </a:bodyPr>
          <a:lstStyle/>
          <a:p>
            <a:r>
              <a:rPr lang="en-US" sz="2000" b="1" dirty="0">
                <a:solidFill>
                  <a:srgbClr val="00B0F0"/>
                </a:solidFill>
                <a:latin typeface="Arial Black" panose="020B0A04020102020204" pitchFamily="34" charset="0"/>
                <a:cs typeface="Times New Roman" panose="02020603050405020304" pitchFamily="18" charset="0"/>
              </a:rPr>
              <a:t>Ultron</a:t>
            </a:r>
          </a:p>
        </p:txBody>
      </p:sp>
      <p:sp>
        <p:nvSpPr>
          <p:cNvPr id="13" name="Text Box 2">
            <a:extLst>
              <a:ext uri="{FF2B5EF4-FFF2-40B4-BE49-F238E27FC236}">
                <a16:creationId xmlns:a16="http://schemas.microsoft.com/office/drawing/2014/main" id="{0849E251-279C-46B4-9100-9F0F3D3DCE3F}"/>
              </a:ext>
            </a:extLst>
          </p:cNvPr>
          <p:cNvSpPr txBox="1">
            <a:spLocks noChangeArrowheads="1"/>
          </p:cNvSpPr>
          <p:nvPr/>
        </p:nvSpPr>
        <p:spPr bwMode="auto">
          <a:xfrm>
            <a:off x="421119" y="4134168"/>
            <a:ext cx="4425379" cy="400110"/>
          </a:xfrm>
          <a:prstGeom prst="rect">
            <a:avLst/>
          </a:prstGeom>
          <a:noFill/>
          <a:ln w="28575" cap="sq">
            <a:noFill/>
            <a:miter lim="800000"/>
            <a:headEnd type="none" w="sm" len="sm"/>
            <a:tailEnd type="none" w="lg" len="lg"/>
          </a:ln>
          <a:effectLst/>
        </p:spPr>
        <p:txBody>
          <a:bodyPr wrap="none">
            <a:spAutoFit/>
          </a:bodyPr>
          <a:lstStyle/>
          <a:p>
            <a:r>
              <a:rPr lang="en-US" sz="2000" b="1" u="sng" dirty="0">
                <a:solidFill>
                  <a:srgbClr val="FF0000"/>
                </a:solidFill>
              </a:rPr>
              <a:t>How AI will actually take over the world</a:t>
            </a:r>
          </a:p>
        </p:txBody>
      </p:sp>
      <p:sp>
        <p:nvSpPr>
          <p:cNvPr id="17" name="TextBox 16">
            <a:extLst>
              <a:ext uri="{FF2B5EF4-FFF2-40B4-BE49-F238E27FC236}">
                <a16:creationId xmlns:a16="http://schemas.microsoft.com/office/drawing/2014/main" id="{B1E54495-2018-49BC-93D7-2B8A815C0B9D}"/>
              </a:ext>
            </a:extLst>
          </p:cNvPr>
          <p:cNvSpPr txBox="1"/>
          <p:nvPr/>
        </p:nvSpPr>
        <p:spPr>
          <a:xfrm>
            <a:off x="541718" y="4564623"/>
            <a:ext cx="7757508" cy="1938992"/>
          </a:xfrm>
          <a:prstGeom prst="rect">
            <a:avLst/>
          </a:prstGeom>
          <a:noFill/>
        </p:spPr>
        <p:txBody>
          <a:bodyPr wrap="none" rtlCol="0">
            <a:spAutoFit/>
          </a:bodyPr>
          <a:lstStyle/>
          <a:p>
            <a:pPr marL="342900" indent="-342900">
              <a:spcBef>
                <a:spcPts val="600"/>
              </a:spcBef>
              <a:buFont typeface="Arial" panose="020B0604020202020204" pitchFamily="34" charset="0"/>
              <a:buChar char="•"/>
            </a:pPr>
            <a:r>
              <a:rPr lang="en-US" sz="2000" dirty="0">
                <a:cs typeface="Times New Roman" panose="02020603050405020304" pitchFamily="18" charset="0"/>
              </a:rPr>
              <a:t>By making us dependent on it in our daily lives</a:t>
            </a:r>
          </a:p>
          <a:p>
            <a:pPr marL="342900" indent="-342900">
              <a:spcBef>
                <a:spcPts val="600"/>
              </a:spcBef>
              <a:buFont typeface="Arial" panose="020B0604020202020204" pitchFamily="34" charset="0"/>
              <a:buChar char="•"/>
            </a:pPr>
            <a:r>
              <a:rPr lang="en-US" sz="2000" dirty="0">
                <a:cs typeface="Times New Roman" panose="02020603050405020304" pitchFamily="18" charset="0"/>
              </a:rPr>
              <a:t>By becoming critical to the functioning of human relationships</a:t>
            </a:r>
          </a:p>
          <a:p>
            <a:pPr marL="342900" indent="-342900">
              <a:spcBef>
                <a:spcPts val="600"/>
              </a:spcBef>
              <a:buFont typeface="Arial" panose="020B0604020202020204" pitchFamily="34" charset="0"/>
              <a:buChar char="•"/>
            </a:pPr>
            <a:r>
              <a:rPr lang="en-US" sz="2000" dirty="0">
                <a:cs typeface="Times New Roman" panose="02020603050405020304" pitchFamily="18" charset="0"/>
              </a:rPr>
              <a:t>By becoming our primary source of information and knowledge</a:t>
            </a:r>
          </a:p>
          <a:p>
            <a:pPr marL="342900" indent="-342900">
              <a:spcBef>
                <a:spcPts val="600"/>
              </a:spcBef>
              <a:buFont typeface="Arial" panose="020B0604020202020204" pitchFamily="34" charset="0"/>
              <a:buChar char="•"/>
            </a:pPr>
            <a:r>
              <a:rPr lang="en-US" sz="2000" dirty="0">
                <a:cs typeface="Times New Roman" panose="02020603050405020304" pitchFamily="18" charset="0"/>
              </a:rPr>
              <a:t>By enhancing our capabilities and making this enhancement essential</a:t>
            </a:r>
          </a:p>
          <a:p>
            <a:pPr marL="342900" indent="-342900">
              <a:spcBef>
                <a:spcPts val="600"/>
              </a:spcBef>
              <a:buFont typeface="Arial" panose="020B0604020202020204" pitchFamily="34" charset="0"/>
              <a:buChar char="•"/>
            </a:pPr>
            <a:r>
              <a:rPr lang="en-US" sz="2000" dirty="0">
                <a:cs typeface="Times New Roman" panose="02020603050405020304" pitchFamily="18" charset="0"/>
              </a:rPr>
              <a:t>By shaping our sense of reality via AR/MR/VR etc.</a:t>
            </a:r>
          </a:p>
        </p:txBody>
      </p:sp>
      <p:sp>
        <p:nvSpPr>
          <p:cNvPr id="2" name="Rectangle 1">
            <a:extLst>
              <a:ext uri="{FF2B5EF4-FFF2-40B4-BE49-F238E27FC236}">
                <a16:creationId xmlns:a16="http://schemas.microsoft.com/office/drawing/2014/main" id="{FF0D232B-4F2A-4907-B0E1-F3055F8454EA}"/>
              </a:ext>
            </a:extLst>
          </p:cNvPr>
          <p:cNvSpPr/>
          <p:nvPr/>
        </p:nvSpPr>
        <p:spPr>
          <a:xfrm>
            <a:off x="421119" y="1323881"/>
            <a:ext cx="8113281" cy="2810287"/>
          </a:xfrm>
          <a:prstGeom prst="rect">
            <a:avLst/>
          </a:prstGeom>
          <a:solidFill>
            <a:schemeClr val="bg1">
              <a:alpha val="78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7860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09800" y="838200"/>
            <a:ext cx="4553106" cy="523220"/>
          </a:xfrm>
          <a:prstGeom prst="rect">
            <a:avLst/>
          </a:prstGeom>
          <a:noFill/>
          <a:ln w="28575" cap="sq">
            <a:noFill/>
            <a:miter lim="800000"/>
            <a:headEnd type="none" w="sm" len="sm"/>
            <a:tailEnd type="none" w="lg" len="lg"/>
          </a:ln>
        </p:spPr>
        <p:txBody>
          <a:bodyPr wrap="none">
            <a:spAutoFit/>
          </a:bodyPr>
          <a:lstStyle/>
          <a:p>
            <a:r>
              <a:rPr lang="en-US" sz="2800" b="1" u="sng" dirty="0">
                <a:solidFill>
                  <a:srgbClr val="FF0000"/>
                </a:solidFill>
              </a:rPr>
              <a:t>What we will do in this class</a:t>
            </a:r>
          </a:p>
        </p:txBody>
      </p:sp>
      <p:sp>
        <p:nvSpPr>
          <p:cNvPr id="3" name="TextBox 2"/>
          <p:cNvSpPr txBox="1"/>
          <p:nvPr/>
        </p:nvSpPr>
        <p:spPr>
          <a:xfrm>
            <a:off x="685800" y="1361420"/>
            <a:ext cx="8077199" cy="5401479"/>
          </a:xfrm>
          <a:prstGeom prst="rect">
            <a:avLst/>
          </a:prstGeom>
          <a:noFill/>
        </p:spPr>
        <p:txBody>
          <a:bodyPr wrap="square" rtlCol="0">
            <a:spAutoFit/>
          </a:bodyPr>
          <a:lstStyle/>
          <a:p>
            <a:r>
              <a:rPr lang="en-US" sz="2000" dirty="0">
                <a:cs typeface="Times New Roman" panose="02020603050405020304" pitchFamily="18" charset="0"/>
              </a:rPr>
              <a:t>Define the basic concepts needed to understand and build intelligent systems.</a:t>
            </a:r>
          </a:p>
          <a:p>
            <a:pPr>
              <a:spcBef>
                <a:spcPts val="1800"/>
              </a:spcBef>
            </a:pPr>
            <a:r>
              <a:rPr lang="en-US" sz="2000" dirty="0">
                <a:cs typeface="Times New Roman" panose="02020603050405020304" pitchFamily="18" charset="0"/>
              </a:rPr>
              <a:t>Briefly review information processing in the brain.</a:t>
            </a:r>
          </a:p>
          <a:p>
            <a:pPr>
              <a:spcBef>
                <a:spcPts val="1800"/>
              </a:spcBef>
            </a:pPr>
            <a:r>
              <a:rPr lang="en-US" sz="2000" dirty="0">
                <a:cs typeface="Times New Roman" panose="02020603050405020304" pitchFamily="18" charset="0"/>
              </a:rPr>
              <a:t>Study </a:t>
            </a:r>
            <a:r>
              <a:rPr lang="en-US" sz="2000" b="1" i="1" u="sng" dirty="0">
                <a:solidFill>
                  <a:srgbClr val="FF0000"/>
                </a:solidFill>
                <a:cs typeface="Times New Roman" panose="02020603050405020304" pitchFamily="18" charset="0"/>
              </a:rPr>
              <a:t>neural network methods</a:t>
            </a:r>
            <a:r>
              <a:rPr lang="en-US" sz="2000" dirty="0">
                <a:solidFill>
                  <a:srgbClr val="FF0000"/>
                </a:solidFill>
                <a:cs typeface="Times New Roman" panose="02020603050405020304" pitchFamily="18" charset="0"/>
              </a:rPr>
              <a:t> </a:t>
            </a:r>
            <a:r>
              <a:rPr lang="en-US" sz="2000" dirty="0">
                <a:cs typeface="Times New Roman" panose="02020603050405020304" pitchFamily="18" charset="0"/>
              </a:rPr>
              <a:t>(and a few others) for the fundamental intelligent systems tasks such as classification, pattern recognition, clustering, and memory.</a:t>
            </a:r>
          </a:p>
          <a:p>
            <a:pPr marL="342900" indent="-342900">
              <a:spcBef>
                <a:spcPts val="1800"/>
              </a:spcBef>
              <a:buFont typeface="Arial" panose="020B0604020202020204" pitchFamily="34" charset="0"/>
              <a:buChar char="•"/>
            </a:pPr>
            <a:r>
              <a:rPr lang="en-US" sz="2000" dirty="0">
                <a:cs typeface="Times New Roman" panose="02020603050405020304" pitchFamily="18" charset="0"/>
              </a:rPr>
              <a:t>Feed-forward networks with supervised learning.</a:t>
            </a:r>
          </a:p>
          <a:p>
            <a:pPr marL="342900" indent="-342900">
              <a:buFont typeface="Arial" panose="020B0604020202020204" pitchFamily="34" charset="0"/>
              <a:buChar char="•"/>
            </a:pPr>
            <a:r>
              <a:rPr lang="en-US" sz="2000" dirty="0">
                <a:cs typeface="Times New Roman" panose="02020603050405020304" pitchFamily="18" charset="0"/>
              </a:rPr>
              <a:t>Unsupervised learning in neural networks (clustering and feature maps).</a:t>
            </a:r>
          </a:p>
          <a:p>
            <a:pPr marL="342900" indent="-342900">
              <a:buFont typeface="Arial" panose="020B0604020202020204" pitchFamily="34" charset="0"/>
              <a:buChar char="•"/>
            </a:pPr>
            <a:r>
              <a:rPr lang="en-US" sz="2000" dirty="0">
                <a:cs typeface="Times New Roman" panose="02020603050405020304" pitchFamily="18" charset="0"/>
              </a:rPr>
              <a:t>Recurrent neural networks and associative memory.</a:t>
            </a:r>
          </a:p>
          <a:p>
            <a:pPr marL="342900" indent="-342900">
              <a:buFont typeface="Arial" panose="020B0604020202020204" pitchFamily="34" charset="0"/>
              <a:buChar char="•"/>
            </a:pPr>
            <a:r>
              <a:rPr lang="en-US" sz="2000" dirty="0">
                <a:cs typeface="Times New Roman" panose="02020603050405020304" pitchFamily="18" charset="0"/>
              </a:rPr>
              <a:t>Introduction to deep learning.</a:t>
            </a:r>
          </a:p>
          <a:p>
            <a:pPr marL="342900" indent="-342900">
              <a:buFont typeface="Arial" panose="020B0604020202020204" pitchFamily="34" charset="0"/>
              <a:buChar char="•"/>
            </a:pPr>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K-nearest neighbor algorithms.</a:t>
            </a:r>
          </a:p>
          <a:p>
            <a:pPr marL="342900" indent="-342900">
              <a:buFont typeface="Arial" panose="020B0604020202020204" pitchFamily="34" charset="0"/>
              <a:buChar char="•"/>
            </a:pPr>
            <a:r>
              <a:rPr lang="en-US" sz="2000" dirty="0">
                <a:cs typeface="Times New Roman" panose="02020603050405020304" pitchFamily="18" charset="0"/>
              </a:rPr>
              <a:t>Bagging and boosting.</a:t>
            </a:r>
          </a:p>
          <a:p>
            <a:pPr marL="342900" indent="-342900">
              <a:buFont typeface="Arial" panose="020B0604020202020204" pitchFamily="34" charset="0"/>
              <a:buChar char="•"/>
            </a:pPr>
            <a:r>
              <a:rPr lang="en-US" sz="2000" dirty="0">
                <a:cs typeface="Times New Roman" panose="02020603050405020304" pitchFamily="18" charset="0"/>
              </a:rPr>
              <a:t>K-means clustering.</a:t>
            </a:r>
          </a:p>
          <a:p>
            <a:pPr marL="342900" indent="-342900">
              <a:buFont typeface="Arial" panose="020B0604020202020204" pitchFamily="34" charset="0"/>
              <a:buChar char="•"/>
            </a:pPr>
            <a:r>
              <a:rPr lang="en-US" sz="2000" dirty="0">
                <a:cs typeface="Times New Roman" panose="02020603050405020304" pitchFamily="18" charset="0"/>
              </a:rPr>
              <a:t>Etc.</a:t>
            </a:r>
          </a:p>
        </p:txBody>
      </p:sp>
    </p:spTree>
    <p:extLst>
      <p:ext uri="{BB962C8B-B14F-4D97-AF65-F5344CB8AC3E}">
        <p14:creationId xmlns:p14="http://schemas.microsoft.com/office/powerpoint/2010/main" val="2765063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headEnd type="none" w="med" len="med"/>
          <a:tailEnd type="non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smtClean="0">
            <a:cs typeface="Times New Roman" panose="02020603050405020304" pitchFamily="18"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20822</TotalTime>
  <Words>7625</Words>
  <Application>Microsoft Office PowerPoint</Application>
  <PresentationFormat>On-screen Show (4:3)</PresentationFormat>
  <Paragraphs>1035</Paragraphs>
  <Slides>104</Slides>
  <Notes>15</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104</vt:i4>
      </vt:variant>
    </vt:vector>
  </HeadingPairs>
  <TitlesOfParts>
    <vt:vector size="120" baseType="lpstr">
      <vt:lpstr>宋体</vt:lpstr>
      <vt:lpstr>Arial</vt:lpstr>
      <vt:lpstr>Arial Black</vt:lpstr>
      <vt:lpstr>Arial Narrow</vt:lpstr>
      <vt:lpstr>Asimov</vt:lpstr>
      <vt:lpstr>Calibri</vt:lpstr>
      <vt:lpstr>Gill Sans Ultra Bold</vt:lpstr>
      <vt:lpstr>Lucida Handwriting</vt:lpstr>
      <vt:lpstr>Segoe UI Black</vt:lpstr>
      <vt:lpstr>Symbol</vt:lpstr>
      <vt:lpstr>Tahoma</vt:lpstr>
      <vt:lpstr>Times New Roman</vt:lpstr>
      <vt:lpstr>Verdana</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name</dc:creator>
  <cp:lastModifiedBy>Ali Minai</cp:lastModifiedBy>
  <cp:revision>351</cp:revision>
  <dcterms:created xsi:type="dcterms:W3CDTF">2011-04-28T18:00:49Z</dcterms:created>
  <dcterms:modified xsi:type="dcterms:W3CDTF">2022-08-21T22:08:13Z</dcterms:modified>
</cp:coreProperties>
</file>